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97" r:id="rId3"/>
  </p:sldMasterIdLst>
  <p:notesMasterIdLst>
    <p:notesMasterId r:id="rId18"/>
  </p:notesMasterIdLst>
  <p:sldIdLst>
    <p:sldId id="292" r:id="rId4"/>
    <p:sldId id="301" r:id="rId5"/>
    <p:sldId id="302" r:id="rId6"/>
    <p:sldId id="303" r:id="rId7"/>
    <p:sldId id="289" r:id="rId8"/>
    <p:sldId id="284" r:id="rId9"/>
    <p:sldId id="291" r:id="rId10"/>
    <p:sldId id="304" r:id="rId11"/>
    <p:sldId id="305" r:id="rId12"/>
    <p:sldId id="306" r:id="rId13"/>
    <p:sldId id="297" r:id="rId14"/>
    <p:sldId id="298" r:id="rId15"/>
    <p:sldId id="299" r:id="rId16"/>
    <p:sldId id="30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4" d="100"/>
          <a:sy n="84" d="100"/>
        </p:scale>
        <p:origin x="1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99C3B-E357-4AC3-95F4-D8F8A6E0413A}" type="datetimeFigureOut">
              <a:rPr lang="en-IN" smtClean="0"/>
              <a:t>31-12-2022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0A24-EE3E-4854-AD90-D0B56CD4D369}" type="slidenum">
              <a:rPr lang="en-IN" smtClean="0"/>
              <a:t>‹#›</a:t>
            </a:fld>
            <a:endParaRPr lang="en-IN"/>
          </a:p>
        </p:txBody>
      </p:sp>
    </p:spTree>
    <p:extLst>
      <p:ext uri="{BB962C8B-B14F-4D97-AF65-F5344CB8AC3E}">
        <p14:creationId xmlns:p14="http://schemas.microsoft.com/office/powerpoint/2010/main" val="1410490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770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521363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353241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7028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71412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8266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661059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230645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337872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7244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5414-B482-C47F-095F-7FCCD80EC8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AAA19B-44CF-6CD8-C2DD-C146E92EDB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CC0BB7-2F6C-F4AC-B277-FA803D289D1C}"/>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5" name="Footer Placeholder 4">
            <a:extLst>
              <a:ext uri="{FF2B5EF4-FFF2-40B4-BE49-F238E27FC236}">
                <a16:creationId xmlns:a16="http://schemas.microsoft.com/office/drawing/2014/main" id="{AF8D3B56-D487-A040-5EEA-8457DC290D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276A9F-8505-15D6-2D47-0CCE4C61C61A}"/>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330147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C750C-A101-5CBB-93C4-814B32711C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B678F9-4ADF-33CE-8FD6-1AC1E92E1F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07A6FD-CD46-6860-577B-5BA0F01462FB}"/>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5" name="Footer Placeholder 4">
            <a:extLst>
              <a:ext uri="{FF2B5EF4-FFF2-40B4-BE49-F238E27FC236}">
                <a16:creationId xmlns:a16="http://schemas.microsoft.com/office/drawing/2014/main" id="{C81ACA17-9BBA-E424-F026-8066F742A8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B1FDDE-1AF0-B2DF-F9B8-4117F09B56C7}"/>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1397770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2992FD-FFCF-8EC7-F454-58DF5DAF05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94F3E9-9E1C-87B8-DFEF-659F3583DA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2AA68D-C0FF-26CB-C72D-A2E45B499678}"/>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5" name="Footer Placeholder 4">
            <a:extLst>
              <a:ext uri="{FF2B5EF4-FFF2-40B4-BE49-F238E27FC236}">
                <a16:creationId xmlns:a16="http://schemas.microsoft.com/office/drawing/2014/main" id="{D5A355DA-79D1-5219-35CF-D7BEA9D53F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811915-C31B-0525-FAAD-54C19CFAC0A3}"/>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858536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aption 1">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1400984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2 1">
  <p:cSld name="Title + Text 2 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extLst>
      <p:ext uri="{BB962C8B-B14F-4D97-AF65-F5344CB8AC3E}">
        <p14:creationId xmlns:p14="http://schemas.microsoft.com/office/powerpoint/2010/main" val="3072501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extLst>
      <p:ext uri="{BB962C8B-B14F-4D97-AF65-F5344CB8AC3E}">
        <p14:creationId xmlns:p14="http://schemas.microsoft.com/office/powerpoint/2010/main" val="3495127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extLst>
      <p:ext uri="{BB962C8B-B14F-4D97-AF65-F5344CB8AC3E}">
        <p14:creationId xmlns:p14="http://schemas.microsoft.com/office/powerpoint/2010/main" val="1692457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extLst>
      <p:ext uri="{BB962C8B-B14F-4D97-AF65-F5344CB8AC3E}">
        <p14:creationId xmlns:p14="http://schemas.microsoft.com/office/powerpoint/2010/main" val="1310039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3826744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extLst>
      <p:ext uri="{BB962C8B-B14F-4D97-AF65-F5344CB8AC3E}">
        <p14:creationId xmlns:p14="http://schemas.microsoft.com/office/powerpoint/2010/main" val="231853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extLst>
      <p:ext uri="{BB962C8B-B14F-4D97-AF65-F5344CB8AC3E}">
        <p14:creationId xmlns:p14="http://schemas.microsoft.com/office/powerpoint/2010/main" val="96547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70F4-409D-C937-2350-C298590B1A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BAFD68-95C5-2474-4919-748474ACC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AE1750-8888-2968-BA3C-0996C8E44090}"/>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5" name="Footer Placeholder 4">
            <a:extLst>
              <a:ext uri="{FF2B5EF4-FFF2-40B4-BE49-F238E27FC236}">
                <a16:creationId xmlns:a16="http://schemas.microsoft.com/office/drawing/2014/main" id="{C731DB00-256C-2E68-9615-1E7B8D8291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BC648-2BC4-B98C-0EF7-F73FAD6DCEF7}"/>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85995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2742473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2569584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3342961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extLst>
      <p:ext uri="{BB962C8B-B14F-4D97-AF65-F5344CB8AC3E}">
        <p14:creationId xmlns:p14="http://schemas.microsoft.com/office/powerpoint/2010/main" val="2996069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extLst>
      <p:ext uri="{BB962C8B-B14F-4D97-AF65-F5344CB8AC3E}">
        <p14:creationId xmlns:p14="http://schemas.microsoft.com/office/powerpoint/2010/main" val="3202996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1736524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35598173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extLst>
      <p:ext uri="{BB962C8B-B14F-4D97-AF65-F5344CB8AC3E}">
        <p14:creationId xmlns:p14="http://schemas.microsoft.com/office/powerpoint/2010/main" val="1452827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15056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189328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2A4B-61DD-48E1-CD2B-4DFA5AF194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67D766-0F07-42E3-6CCB-0E42CF88FA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A8E63-A38F-9E86-0CA3-CE27D2534F64}"/>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5" name="Footer Placeholder 4">
            <a:extLst>
              <a:ext uri="{FF2B5EF4-FFF2-40B4-BE49-F238E27FC236}">
                <a16:creationId xmlns:a16="http://schemas.microsoft.com/office/drawing/2014/main" id="{4C45F594-3E0C-AE0A-1963-DB971B8B8C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B3CB7-88CE-8490-5293-71C9263E06E3}"/>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36821488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32917592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1147156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extLst>
      <p:ext uri="{BB962C8B-B14F-4D97-AF65-F5344CB8AC3E}">
        <p14:creationId xmlns:p14="http://schemas.microsoft.com/office/powerpoint/2010/main" val="2626321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38168290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extLst>
      <p:ext uri="{BB962C8B-B14F-4D97-AF65-F5344CB8AC3E}">
        <p14:creationId xmlns:p14="http://schemas.microsoft.com/office/powerpoint/2010/main" val="10902256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10292335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27914093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24489356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extLst>
      <p:ext uri="{BB962C8B-B14F-4D97-AF65-F5344CB8AC3E}">
        <p14:creationId xmlns:p14="http://schemas.microsoft.com/office/powerpoint/2010/main" val="2902733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extLst>
      <p:ext uri="{BB962C8B-B14F-4D97-AF65-F5344CB8AC3E}">
        <p14:creationId xmlns:p14="http://schemas.microsoft.com/office/powerpoint/2010/main" val="1133124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E69E8-717F-7337-3064-E6093CFA50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518BDD-1CF7-DFF6-6294-816BC91A00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FE3DAF-384B-39BA-65D0-CDD027F9F4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E4B2BA-585F-E35D-B640-2F4D3510607F}"/>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6" name="Footer Placeholder 5">
            <a:extLst>
              <a:ext uri="{FF2B5EF4-FFF2-40B4-BE49-F238E27FC236}">
                <a16:creationId xmlns:a16="http://schemas.microsoft.com/office/drawing/2014/main" id="{B13AD120-D506-F5F0-2736-F997FAC1AC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32593A-2260-5479-F0FA-B319340CA8AD}"/>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16086857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extLst>
      <p:ext uri="{BB962C8B-B14F-4D97-AF65-F5344CB8AC3E}">
        <p14:creationId xmlns:p14="http://schemas.microsoft.com/office/powerpoint/2010/main" val="21645984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857724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extLst>
      <p:ext uri="{BB962C8B-B14F-4D97-AF65-F5344CB8AC3E}">
        <p14:creationId xmlns:p14="http://schemas.microsoft.com/office/powerpoint/2010/main" val="2717651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extLst>
      <p:ext uri="{BB962C8B-B14F-4D97-AF65-F5344CB8AC3E}">
        <p14:creationId xmlns:p14="http://schemas.microsoft.com/office/powerpoint/2010/main" val="11134848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964285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Text 2 1">
  <p:cSld name="Title + Text 2 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extLst>
      <p:ext uri="{BB962C8B-B14F-4D97-AF65-F5344CB8AC3E}">
        <p14:creationId xmlns:p14="http://schemas.microsoft.com/office/powerpoint/2010/main" val="25567458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extLst>
      <p:ext uri="{BB962C8B-B14F-4D97-AF65-F5344CB8AC3E}">
        <p14:creationId xmlns:p14="http://schemas.microsoft.com/office/powerpoint/2010/main" val="13960966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extLst>
      <p:ext uri="{BB962C8B-B14F-4D97-AF65-F5344CB8AC3E}">
        <p14:creationId xmlns:p14="http://schemas.microsoft.com/office/powerpoint/2010/main" val="38267839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1" name="Google Shape;21;p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extLst>
      <p:ext uri="{BB962C8B-B14F-4D97-AF65-F5344CB8AC3E}">
        <p14:creationId xmlns:p14="http://schemas.microsoft.com/office/powerpoint/2010/main" val="34453699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extLst>
      <p:ext uri="{BB962C8B-B14F-4D97-AF65-F5344CB8AC3E}">
        <p14:creationId xmlns:p14="http://schemas.microsoft.com/office/powerpoint/2010/main" val="3431059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FD768-08C9-811E-C3A1-DD5FAB6E44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B1A315-5C42-C887-7D9F-50DFD4EEDA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BAF393-7811-D124-10BA-CB774A410D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5D5ED4-0BE0-5AAB-616A-E005A3F62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78C60C-54F5-28A5-7653-1B42977452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668B84-1F63-1008-A661-B722C7D711EB}"/>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8" name="Footer Placeholder 7">
            <a:extLst>
              <a:ext uri="{FF2B5EF4-FFF2-40B4-BE49-F238E27FC236}">
                <a16:creationId xmlns:a16="http://schemas.microsoft.com/office/drawing/2014/main" id="{25D32D5D-6981-5387-6890-45FFAC54AA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0AD0D67-2F49-4FED-8420-C0C86D2DEDFF}"/>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21481730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1589152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extLst>
      <p:ext uri="{BB962C8B-B14F-4D97-AF65-F5344CB8AC3E}">
        <p14:creationId xmlns:p14="http://schemas.microsoft.com/office/powerpoint/2010/main" val="29803074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extLst>
      <p:ext uri="{BB962C8B-B14F-4D97-AF65-F5344CB8AC3E}">
        <p14:creationId xmlns:p14="http://schemas.microsoft.com/office/powerpoint/2010/main" val="138457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26841250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39939999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4114337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extLst>
      <p:ext uri="{BB962C8B-B14F-4D97-AF65-F5344CB8AC3E}">
        <p14:creationId xmlns:p14="http://schemas.microsoft.com/office/powerpoint/2010/main" val="13642586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extLst>
      <p:ext uri="{BB962C8B-B14F-4D97-AF65-F5344CB8AC3E}">
        <p14:creationId xmlns:p14="http://schemas.microsoft.com/office/powerpoint/2010/main" val="26790550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2531043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2333561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9FE33-A31A-78B0-0287-6154390D6FB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DFAEFC-8526-E44B-340E-413662A74D43}"/>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4" name="Footer Placeholder 3">
            <a:extLst>
              <a:ext uri="{FF2B5EF4-FFF2-40B4-BE49-F238E27FC236}">
                <a16:creationId xmlns:a16="http://schemas.microsoft.com/office/drawing/2014/main" id="{F68E558F-0FC2-0432-CC9D-FF49678D7A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E32EF6B-F5FA-8FE6-473D-457F82A5A1CB}"/>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15016930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extLst>
      <p:ext uri="{BB962C8B-B14F-4D97-AF65-F5344CB8AC3E}">
        <p14:creationId xmlns:p14="http://schemas.microsoft.com/office/powerpoint/2010/main" val="26010784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17910714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12699110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179032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4106339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extLst>
      <p:ext uri="{BB962C8B-B14F-4D97-AF65-F5344CB8AC3E}">
        <p14:creationId xmlns:p14="http://schemas.microsoft.com/office/powerpoint/2010/main" val="39088611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40741669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extLst>
      <p:ext uri="{BB962C8B-B14F-4D97-AF65-F5344CB8AC3E}">
        <p14:creationId xmlns:p14="http://schemas.microsoft.com/office/powerpoint/2010/main" val="29532033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36095760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1440269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D91F5E-4B61-3528-3E1D-634CB1148E03}"/>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3" name="Footer Placeholder 2">
            <a:extLst>
              <a:ext uri="{FF2B5EF4-FFF2-40B4-BE49-F238E27FC236}">
                <a16:creationId xmlns:a16="http://schemas.microsoft.com/office/drawing/2014/main" id="{B0AAE0A7-02EB-FF8E-C68C-7C158153DC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F6DCC0-652B-61E0-B101-91E46DA8FE96}"/>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24547369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32621050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extLst>
      <p:ext uri="{BB962C8B-B14F-4D97-AF65-F5344CB8AC3E}">
        <p14:creationId xmlns:p14="http://schemas.microsoft.com/office/powerpoint/2010/main" val="19264654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extLst>
      <p:ext uri="{BB962C8B-B14F-4D97-AF65-F5344CB8AC3E}">
        <p14:creationId xmlns:p14="http://schemas.microsoft.com/office/powerpoint/2010/main" val="20254899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extLst>
      <p:ext uri="{BB962C8B-B14F-4D97-AF65-F5344CB8AC3E}">
        <p14:creationId xmlns:p14="http://schemas.microsoft.com/office/powerpoint/2010/main" val="42281239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41212878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extLst>
      <p:ext uri="{BB962C8B-B14F-4D97-AF65-F5344CB8AC3E}">
        <p14:creationId xmlns:p14="http://schemas.microsoft.com/office/powerpoint/2010/main" val="4136991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extLst>
      <p:ext uri="{BB962C8B-B14F-4D97-AF65-F5344CB8AC3E}">
        <p14:creationId xmlns:p14="http://schemas.microsoft.com/office/powerpoint/2010/main" val="13270350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32567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1">
  <p:cSld name="Caption 1">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Tree>
    <p:extLst>
      <p:ext uri="{BB962C8B-B14F-4D97-AF65-F5344CB8AC3E}">
        <p14:creationId xmlns:p14="http://schemas.microsoft.com/office/powerpoint/2010/main" val="3564570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 Text 2 1">
  <p:cSld name="Title + Text 2 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extLst>
      <p:ext uri="{BB962C8B-B14F-4D97-AF65-F5344CB8AC3E}">
        <p14:creationId xmlns:p14="http://schemas.microsoft.com/office/powerpoint/2010/main" val="2806054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304E5-CD38-274B-9015-78DA3870E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D966CE-FE78-298B-E37A-1E8471954E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D2DE6C6-0289-E307-D768-B8F7A6998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C6139F-708D-8EA1-91A3-B6A7F1D8B528}"/>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6" name="Footer Placeholder 5">
            <a:extLst>
              <a:ext uri="{FF2B5EF4-FFF2-40B4-BE49-F238E27FC236}">
                <a16:creationId xmlns:a16="http://schemas.microsoft.com/office/drawing/2014/main" id="{B8619C73-416A-8003-67EA-71C7343AD7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E6B6CD-3786-1C23-0CAB-8470836BE179}"/>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1216975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3DE4-C66A-10E7-521A-D7DBCB05F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75AF47-8BCD-3E6D-F0EA-79069DC48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57DFF1-3A5F-471E-8E04-6095B7C39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AE705C-2D9E-3976-F601-846E689EE266}"/>
              </a:ext>
            </a:extLst>
          </p:cNvPr>
          <p:cNvSpPr>
            <a:spLocks noGrp="1"/>
          </p:cNvSpPr>
          <p:nvPr>
            <p:ph type="dt" sz="half" idx="10"/>
          </p:nvPr>
        </p:nvSpPr>
        <p:spPr/>
        <p:txBody>
          <a:bodyPr/>
          <a:lstStyle/>
          <a:p>
            <a:fld id="{126430F0-64E0-458A-AD7E-B5E7D50E4CC1}" type="datetimeFigureOut">
              <a:rPr lang="en-IN" smtClean="0"/>
              <a:t>31-12-2022</a:t>
            </a:fld>
            <a:endParaRPr lang="en-IN"/>
          </a:p>
        </p:txBody>
      </p:sp>
      <p:sp>
        <p:nvSpPr>
          <p:cNvPr id="6" name="Footer Placeholder 5">
            <a:extLst>
              <a:ext uri="{FF2B5EF4-FFF2-40B4-BE49-F238E27FC236}">
                <a16:creationId xmlns:a16="http://schemas.microsoft.com/office/drawing/2014/main" id="{01CC902E-1B54-189D-7215-38D2ADD72A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ECA1D0-5591-391D-FDDC-D0304F955E41}"/>
              </a:ext>
            </a:extLst>
          </p:cNvPr>
          <p:cNvSpPr>
            <a:spLocks noGrp="1"/>
          </p:cNvSpPr>
          <p:nvPr>
            <p:ph type="sldNum" sz="quarter" idx="12"/>
          </p:nvPr>
        </p:nvSpPr>
        <p:spPr/>
        <p:txBody>
          <a:bodyPr/>
          <a:lstStyle/>
          <a:p>
            <a:fld id="{8CAA1FB6-ED57-49A4-82A1-097A293C7296}" type="slidenum">
              <a:rPr lang="en-IN" smtClean="0"/>
              <a:t>‹#›</a:t>
            </a:fld>
            <a:endParaRPr lang="en-IN"/>
          </a:p>
        </p:txBody>
      </p:sp>
    </p:spTree>
    <p:extLst>
      <p:ext uri="{BB962C8B-B14F-4D97-AF65-F5344CB8AC3E}">
        <p14:creationId xmlns:p14="http://schemas.microsoft.com/office/powerpoint/2010/main" val="218932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798F3-CF9E-58D1-D0F0-58CFD220D9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46DF26-03E3-1EFF-4A33-4CC8FF11D7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38CB32-201A-F7F1-6BF7-8E1592C74D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6430F0-64E0-458A-AD7E-B5E7D50E4CC1}" type="datetimeFigureOut">
              <a:rPr lang="en-IN" smtClean="0"/>
              <a:t>31-12-2022</a:t>
            </a:fld>
            <a:endParaRPr lang="en-IN"/>
          </a:p>
        </p:txBody>
      </p:sp>
      <p:sp>
        <p:nvSpPr>
          <p:cNvPr id="5" name="Footer Placeholder 4">
            <a:extLst>
              <a:ext uri="{FF2B5EF4-FFF2-40B4-BE49-F238E27FC236}">
                <a16:creationId xmlns:a16="http://schemas.microsoft.com/office/drawing/2014/main" id="{5D96BB37-368F-3067-EA41-3884767865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1A378C-DD95-4B22-DF0E-7CAF91B317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1FB6-ED57-49A4-82A1-097A293C7296}" type="slidenum">
              <a:rPr lang="en-IN" smtClean="0"/>
              <a:t>‹#›</a:t>
            </a:fld>
            <a:endParaRPr lang="en-IN"/>
          </a:p>
        </p:txBody>
      </p:sp>
    </p:spTree>
    <p:extLst>
      <p:ext uri="{BB962C8B-B14F-4D97-AF65-F5344CB8AC3E}">
        <p14:creationId xmlns:p14="http://schemas.microsoft.com/office/powerpoint/2010/main" val="889859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023422725"/>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Lst>
  <mc:AlternateContent xmlns:mc="http://schemas.openxmlformats.org/markup-compatibility/2006" xmlns:p14="http://schemas.microsoft.com/office/powerpoint/2010/main">
    <mc:Choice Requires="p14">
      <p:transition spd="slow" p14:dur="2300">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253308303"/>
      </p:ext>
    </p:extLst>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Lst>
  <mc:AlternateContent xmlns:mc="http://schemas.openxmlformats.org/markup-compatibility/2006" xmlns:p14="http://schemas.microsoft.com/office/powerpoint/2010/main">
    <mc:Choice Requires="p14">
      <p:transition spd="slow" p14:dur="2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4.gif"/><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44.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p:nvPr/>
        </p:nvSpPr>
        <p:spPr>
          <a:xfrm>
            <a:off x="1599491" y="191009"/>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dirty="0">
                <a:solidFill>
                  <a:schemeClr val="lt1"/>
                </a:solidFill>
              </a:rPr>
              <a:t>Machine Intelligence</a:t>
            </a:r>
            <a:endParaRPr sz="1800" b="1" dirty="0">
              <a:solidFill>
                <a:schemeClr val="lt1"/>
              </a:solidFill>
            </a:endParaRPr>
          </a:p>
          <a:p>
            <a:pPr marL="0" marR="0" lvl="0" indent="0" algn="ctr" rtl="0">
              <a:lnSpc>
                <a:spcPct val="100000"/>
              </a:lnSpc>
              <a:spcBef>
                <a:spcPts val="0"/>
              </a:spcBef>
              <a:spcAft>
                <a:spcPts val="0"/>
              </a:spcAft>
              <a:buNone/>
            </a:pPr>
            <a:endParaRPr sz="1800" b="1"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r>
              <a:rPr lang="en-US" sz="1800" b="1" dirty="0">
                <a:solidFill>
                  <a:schemeClr val="lt1"/>
                </a:solidFill>
              </a:rPr>
              <a:t>Mini Project</a:t>
            </a:r>
            <a:endParaRPr sz="1800" b="1" dirty="0">
              <a:solidFill>
                <a:schemeClr val="lt1"/>
              </a:solidFill>
            </a:endParaRPr>
          </a:p>
        </p:txBody>
      </p:sp>
      <p:sp>
        <p:nvSpPr>
          <p:cNvPr id="182" name="Google Shape;182;p42"/>
          <p:cNvSpPr txBox="1"/>
          <p:nvPr/>
        </p:nvSpPr>
        <p:spPr>
          <a:xfrm>
            <a:off x="1599491" y="3291840"/>
            <a:ext cx="8885629" cy="1046988"/>
          </a:xfrm>
          <a:prstGeom prst="rect">
            <a:avLst/>
          </a:prstGeom>
          <a:solidFill>
            <a:schemeClr val="tx1">
              <a:lumMod val="75000"/>
              <a:lumOff val="2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FFD966"/>
                </a:solidFill>
                <a:latin typeface="Calibri"/>
                <a:ea typeface="Calibri"/>
                <a:cs typeface="Calibri"/>
                <a:sym typeface="Calibri"/>
              </a:rPr>
              <a:t>PROJECT TITLE   :  CAT V/S DOG IMAGE CLASSIFICATION USING CNN, VGG-16 AND VGG-19</a:t>
            </a:r>
            <a:endParaRPr sz="2400" b="1"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FFD966"/>
              </a:solidFill>
              <a:latin typeface="Calibri"/>
              <a:ea typeface="Calibri"/>
              <a:cs typeface="Calibri"/>
              <a:sym typeface="Calibri"/>
            </a:endParaRPr>
          </a:p>
        </p:txBody>
      </p:sp>
      <p:sp>
        <p:nvSpPr>
          <p:cNvPr id="183" name="Google Shape;183;p42"/>
          <p:cNvSpPr txBox="1">
            <a:spLocks noGrp="1"/>
          </p:cNvSpPr>
          <p:nvPr>
            <p:ph type="ctrTitle"/>
          </p:nvPr>
        </p:nvSpPr>
        <p:spPr>
          <a:xfrm>
            <a:off x="1974274" y="1122137"/>
            <a:ext cx="7364797" cy="2098075"/>
          </a:xfrm>
          <a:prstGeom prst="rect">
            <a:avLst/>
          </a:prstGeom>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4400" b="1" i="0" u="none" strike="noStrike" cap="none" dirty="0">
                <a:solidFill>
                  <a:schemeClr val="bg1"/>
                </a:solidFill>
                <a:latin typeface="Calibri"/>
                <a:ea typeface="Calibri"/>
                <a:cs typeface="Calibri"/>
                <a:sym typeface="Calibri"/>
              </a:rPr>
              <a:t>CAT V/S DOG IMAGE CLASSIFICATION USING CNN, VGG-16 AND VGG-19</a:t>
            </a:r>
          </a:p>
        </p:txBody>
      </p:sp>
      <p:pic>
        <p:nvPicPr>
          <p:cNvPr id="12290" name="Picture 2" descr="VGG-19 Convolutional Neural Network - All about Machine Learning">
            <a:extLst>
              <a:ext uri="{FF2B5EF4-FFF2-40B4-BE49-F238E27FC236}">
                <a16:creationId xmlns:a16="http://schemas.microsoft.com/office/drawing/2014/main" id="{C4B65408-3752-CF6A-296A-779E19344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430" y="4960164"/>
            <a:ext cx="6839714" cy="10469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3E29FEB-BE13-DAE2-73F5-24935F68F2E6}"/>
              </a:ext>
            </a:extLst>
          </p:cNvPr>
          <p:cNvPicPr>
            <a:picLocks noChangeAspect="1"/>
          </p:cNvPicPr>
          <p:nvPr/>
        </p:nvPicPr>
        <p:blipFill>
          <a:blip r:embed="rId4"/>
          <a:stretch>
            <a:fillRect/>
          </a:stretch>
        </p:blipFill>
        <p:spPr>
          <a:xfrm>
            <a:off x="0" y="-3048"/>
            <a:ext cx="12186586" cy="68610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nvGraphicFramePr>
        <p:xfrm>
          <a:off x="12192" y="1053592"/>
          <a:ext cx="12179808" cy="5181600"/>
        </p:xfrm>
        <a:graphic>
          <a:graphicData uri="http://schemas.openxmlformats.org/drawingml/2006/table">
            <a:tbl>
              <a:tblPr firstRow="1" bandRow="1">
                <a:tableStyleId>{5C22544A-7EE6-4342-B048-85BDC9FD1C3A}</a:tableStyleId>
              </a:tblPr>
              <a:tblGrid>
                <a:gridCol w="2328670">
                  <a:extLst>
                    <a:ext uri="{9D8B030D-6E8A-4147-A177-3AD203B41FA5}">
                      <a16:colId xmlns:a16="http://schemas.microsoft.com/office/drawing/2014/main" val="1111254410"/>
                    </a:ext>
                  </a:extLst>
                </a:gridCol>
                <a:gridCol w="1840992">
                  <a:extLst>
                    <a:ext uri="{9D8B030D-6E8A-4147-A177-3AD203B41FA5}">
                      <a16:colId xmlns:a16="http://schemas.microsoft.com/office/drawing/2014/main" val="1968346851"/>
                    </a:ext>
                  </a:extLst>
                </a:gridCol>
                <a:gridCol w="975360">
                  <a:extLst>
                    <a:ext uri="{9D8B030D-6E8A-4147-A177-3AD203B41FA5}">
                      <a16:colId xmlns:a16="http://schemas.microsoft.com/office/drawing/2014/main" val="798510908"/>
                    </a:ext>
                  </a:extLst>
                </a:gridCol>
                <a:gridCol w="4637924">
                  <a:extLst>
                    <a:ext uri="{9D8B030D-6E8A-4147-A177-3AD203B41FA5}">
                      <a16:colId xmlns:a16="http://schemas.microsoft.com/office/drawing/2014/main" val="3570415204"/>
                    </a:ext>
                  </a:extLst>
                </a:gridCol>
                <a:gridCol w="2396862">
                  <a:extLst>
                    <a:ext uri="{9D8B030D-6E8A-4147-A177-3AD203B41FA5}">
                      <a16:colId xmlns:a16="http://schemas.microsoft.com/office/drawing/2014/main" val="1399293989"/>
                    </a:ext>
                  </a:extLst>
                </a:gridCol>
              </a:tblGrid>
              <a:tr h="370840">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370840">
                <a:tc>
                  <a:txBody>
                    <a:bodyPr/>
                    <a:lstStyle/>
                    <a:p>
                      <a:r>
                        <a:rPr lang="en-US" dirty="0"/>
                        <a:t>Explore Visual Concept Formation for Image Classification</a:t>
                      </a:r>
                    </a:p>
                    <a:p>
                      <a:endParaRPr lang="en-US" dirty="0"/>
                    </a:p>
                  </a:txBody>
                  <a:tcPr/>
                </a:tc>
                <a:tc>
                  <a:txBody>
                    <a:bodyPr/>
                    <a:lstStyle/>
                    <a:p>
                      <a:r>
                        <a:rPr lang="en-US" dirty="0"/>
                        <a:t>2021</a:t>
                      </a:r>
                    </a:p>
                  </a:txBody>
                  <a:tcPr/>
                </a:tc>
                <a:tc>
                  <a:txBody>
                    <a:bodyPr/>
                    <a:lstStyle/>
                    <a:p>
                      <a:r>
                        <a:rPr lang="en-US" dirty="0"/>
                        <a:t>8 </a:t>
                      </a:r>
                      <a:r>
                        <a:rPr lang="en-US" dirty="0" err="1"/>
                        <a:t>th</a:t>
                      </a:r>
                      <a:r>
                        <a:rPr lang="en-US" dirty="0"/>
                        <a:t> International Conference on Machine Learning, PMLR 139, 2021.</a:t>
                      </a:r>
                    </a:p>
                    <a:p>
                      <a:endParaRPr lang="en-US" dirty="0"/>
                    </a:p>
                  </a:txBody>
                  <a:tcPr/>
                </a:tc>
                <a:tc>
                  <a:txBody>
                    <a:bodyPr/>
                    <a:lstStyle/>
                    <a:p>
                      <a:r>
                        <a:rPr lang="en-US" dirty="0"/>
                        <a:t>The models based on all selected backbones will be trained on cifar10, STL10 and flower17, and the proposed LSOVCF</a:t>
                      </a:r>
                    </a:p>
                    <a:p>
                      <a:r>
                        <a:rPr lang="en-US" dirty="0"/>
                        <a:t>will be compared with the strategy that based on one-hot code and CE-Loss.</a:t>
                      </a:r>
                    </a:p>
                    <a:p>
                      <a:r>
                        <a:rPr lang="en-US" dirty="0"/>
                        <a:t>On the cifar10 dataset, the accuracy of all backbones in the proposed strategy is improved compared with the previous</a:t>
                      </a:r>
                    </a:p>
                    <a:p>
                      <a:r>
                        <a:rPr lang="en-US" dirty="0"/>
                        <a:t>algorithms, especially </a:t>
                      </a:r>
                      <a:r>
                        <a:rPr lang="en-US" dirty="0" err="1"/>
                        <a:t>ResNet</a:t>
                      </a:r>
                      <a:r>
                        <a:rPr lang="en-US" dirty="0"/>
                        <a:t> and </a:t>
                      </a:r>
                      <a:r>
                        <a:rPr lang="en-US" dirty="0" err="1"/>
                        <a:t>ShuffleNet</a:t>
                      </a:r>
                      <a:r>
                        <a:rPr lang="en-US" dirty="0"/>
                        <a:t> v2.</a:t>
                      </a:r>
                    </a:p>
                    <a:p>
                      <a:endParaRPr lang="en-US" dirty="0"/>
                    </a:p>
                  </a:txBody>
                  <a:tcPr/>
                </a:tc>
                <a:tc>
                  <a:txBody>
                    <a:bodyPr/>
                    <a:lstStyle/>
                    <a:p>
                      <a:r>
                        <a:rPr lang="en-US" dirty="0"/>
                        <a:t>The size of output space is set to 256, which is too small to hold many concepts. And one dimension is</a:t>
                      </a:r>
                    </a:p>
                    <a:p>
                      <a:r>
                        <a:rPr lang="en-US" dirty="0"/>
                        <a:t>not enough too, considering the 1000 categories of ImageNet, at least 10000 neurons is needed in the last</a:t>
                      </a:r>
                    </a:p>
                    <a:p>
                      <a:r>
                        <a:rPr lang="en-US" dirty="0"/>
                        <a:t>linear layer of </a:t>
                      </a:r>
                      <a:r>
                        <a:rPr lang="en-US" dirty="0" err="1"/>
                        <a:t>ConvNet</a:t>
                      </a:r>
                      <a:r>
                        <a:rPr lang="en-US" dirty="0"/>
                        <a:t>.</a:t>
                      </a:r>
                    </a:p>
                    <a:p>
                      <a:endParaRPr lang="en-US" dirty="0"/>
                    </a:p>
                  </a:txBody>
                  <a:tcPr/>
                </a:tc>
                <a:extLst>
                  <a:ext uri="{0D108BD9-81ED-4DB2-BD59-A6C34878D82A}">
                    <a16:rowId xmlns:a16="http://schemas.microsoft.com/office/drawing/2014/main" val="847681876"/>
                  </a:ext>
                </a:extLst>
              </a:tr>
              <a:tr h="370840">
                <a:tc>
                  <a:txBody>
                    <a:bodyPr/>
                    <a:lstStyle/>
                    <a:p>
                      <a:r>
                        <a:rPr lang="en-US" dirty="0"/>
                        <a:t>Transfer learning using VGG-16 with Deep Convolutional Neural Network for Classifying Images</a:t>
                      </a:r>
                    </a:p>
                  </a:txBody>
                  <a:tcPr/>
                </a:tc>
                <a:tc>
                  <a:txBody>
                    <a:bodyPr/>
                    <a:lstStyle/>
                    <a:p>
                      <a:r>
                        <a:rPr lang="en-US" dirty="0"/>
                        <a:t>2019</a:t>
                      </a:r>
                    </a:p>
                  </a:txBody>
                  <a:tcPr/>
                </a:tc>
                <a:tc>
                  <a:txBody>
                    <a:bodyPr/>
                    <a:lstStyle/>
                    <a:p>
                      <a:endParaRPr lang="en-US"/>
                    </a:p>
                  </a:txBody>
                  <a:tcPr/>
                </a:tc>
                <a:tc>
                  <a:txBody>
                    <a:bodyPr/>
                    <a:lstStyle/>
                    <a:p>
                      <a:r>
                        <a:rPr lang="en-US" dirty="0" err="1"/>
                        <a:t>Cnn</a:t>
                      </a:r>
                      <a:r>
                        <a:rPr lang="en-US" dirty="0"/>
                        <a:t> and </a:t>
                      </a:r>
                      <a:r>
                        <a:rPr lang="en-US" dirty="0" err="1"/>
                        <a:t>vgg</a:t>
                      </a:r>
                      <a:r>
                        <a:rPr lang="en-US" dirty="0"/>
                        <a:t> are used . convolutional neural network gives validation accuracy of 72.40 %. We fine tuned this model with image augmentation and achieved accuracy of 79.20 %. Lastly, we leverage the use of one of the pretrained models (VGG-16) trained on huge dataset of images and fine-tuned with image augmentation to achieve accuracy of 95.40 % </a:t>
                      </a:r>
                    </a:p>
                  </a:txBody>
                  <a:tcPr/>
                </a:tc>
                <a:tc>
                  <a:txBody>
                    <a:bodyPr/>
                    <a:lstStyle/>
                    <a:p>
                      <a:r>
                        <a:rPr lang="en-US" dirty="0"/>
                        <a:t>The model built by using convolutional neural network in Ⅰ is trained on small dataset of images; therefore, it didn’t predict well and ended up overfitting after 3 epochs</a:t>
                      </a:r>
                    </a:p>
                    <a:p>
                      <a:endParaRPr lang="en-US" dirty="0"/>
                    </a:p>
                  </a:txBody>
                  <a:tcPr/>
                </a:tc>
                <a:extLst>
                  <a:ext uri="{0D108BD9-81ED-4DB2-BD59-A6C34878D82A}">
                    <a16:rowId xmlns:a16="http://schemas.microsoft.com/office/drawing/2014/main" val="1763260453"/>
                  </a:ext>
                </a:extLst>
              </a:tr>
            </a:tbl>
          </a:graphicData>
        </a:graphic>
      </p:graphicFrame>
      <p:sp>
        <p:nvSpPr>
          <p:cNvPr id="3" name="Google Shape;189;p43">
            <a:extLst>
              <a:ext uri="{FF2B5EF4-FFF2-40B4-BE49-F238E27FC236}">
                <a16:creationId xmlns:a16="http://schemas.microsoft.com/office/drawing/2014/main" id="{B9164B09-5C28-2947-9532-D6DDA0EA4B41}"/>
              </a:ext>
            </a:extLst>
          </p:cNvPr>
          <p:cNvSpPr/>
          <p:nvPr/>
        </p:nvSpPr>
        <p:spPr>
          <a:xfrm>
            <a:off x="185993" y="577089"/>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1633"/>
              </a:solidFill>
              <a:effectLst/>
              <a:uLnTx/>
              <a:uFillTx/>
              <a:latin typeface="Arial"/>
              <a:ea typeface="Arial"/>
              <a:cs typeface="Arial"/>
              <a:sym typeface="Arial"/>
            </a:endParaRPr>
          </a:p>
        </p:txBody>
      </p:sp>
      <p:sp>
        <p:nvSpPr>
          <p:cNvPr id="4" name="Google Shape;191;p43">
            <a:extLst>
              <a:ext uri="{FF2B5EF4-FFF2-40B4-BE49-F238E27FC236}">
                <a16:creationId xmlns:a16="http://schemas.microsoft.com/office/drawing/2014/main" id="{4F1929F0-C172-CE82-79B7-9675EF0A47E4}"/>
              </a:ext>
            </a:extLst>
          </p:cNvPr>
          <p:cNvSpPr txBox="1"/>
          <p:nvPr/>
        </p:nvSpPr>
        <p:spPr>
          <a:xfrm>
            <a:off x="100649" y="130493"/>
            <a:ext cx="6477000" cy="461624"/>
          </a:xfrm>
          <a:prstGeom prst="rect">
            <a:avLst/>
          </a:prstGeom>
          <a:noFill/>
          <a:ln>
            <a:noFill/>
          </a:ln>
        </p:spPr>
        <p:txBody>
          <a:bodyPr spcFirstLastPara="1" wrap="square" lIns="91425" tIns="45700" rIns="91425" bIns="45700" anchor="t" anchorCtr="0">
            <a:spAutoFit/>
          </a:bodyPr>
          <a:lstStyle/>
          <a:p>
            <a:pPr marL="342891" marR="0" lvl="0" indent="-342891"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FFAB40"/>
                </a:solidFill>
                <a:effectLst/>
                <a:uLnTx/>
                <a:uFillTx/>
                <a:latin typeface="Calibri"/>
                <a:ea typeface="Calibri"/>
                <a:cs typeface="Calibri"/>
                <a:sym typeface="Calibri"/>
              </a:rPr>
              <a:t>LITERATURE SURVEY : 3</a:t>
            </a:r>
            <a:endParaRPr kumimoji="0" lang="en-US" sz="1400" b="1" i="0" u="none" strike="noStrike" kern="0" cap="none" spc="0" normalizeH="0" baseline="0" noProof="0" dirty="0">
              <a:ln>
                <a:noFill/>
              </a:ln>
              <a:solidFill>
                <a:srgbClr val="FFAB40"/>
              </a:solidFill>
              <a:effectLst/>
              <a:uLnTx/>
              <a:uFillTx/>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B3817BB1-004E-13F7-4388-EB2FC8404483}"/>
              </a:ext>
            </a:extLst>
          </p:cNvPr>
          <p:cNvGraphicFramePr>
            <a:graphicFrameLocks noGrp="1"/>
          </p:cNvGraphicFramePr>
          <p:nvPr/>
        </p:nvGraphicFramePr>
        <p:xfrm>
          <a:off x="12192" y="1783080"/>
          <a:ext cx="12179808" cy="4452112"/>
        </p:xfrm>
        <a:graphic>
          <a:graphicData uri="http://schemas.openxmlformats.org/drawingml/2006/table">
            <a:tbl>
              <a:tblPr firstRow="1" bandRow="1">
                <a:tableStyleId>{5C22544A-7EE6-4342-B048-85BDC9FD1C3A}</a:tableStyleId>
              </a:tblPr>
              <a:tblGrid>
                <a:gridCol w="2328670">
                  <a:extLst>
                    <a:ext uri="{9D8B030D-6E8A-4147-A177-3AD203B41FA5}">
                      <a16:colId xmlns:a16="http://schemas.microsoft.com/office/drawing/2014/main" val="1655338907"/>
                    </a:ext>
                  </a:extLst>
                </a:gridCol>
                <a:gridCol w="1840992">
                  <a:extLst>
                    <a:ext uri="{9D8B030D-6E8A-4147-A177-3AD203B41FA5}">
                      <a16:colId xmlns:a16="http://schemas.microsoft.com/office/drawing/2014/main" val="480254744"/>
                    </a:ext>
                  </a:extLst>
                </a:gridCol>
                <a:gridCol w="975360">
                  <a:extLst>
                    <a:ext uri="{9D8B030D-6E8A-4147-A177-3AD203B41FA5}">
                      <a16:colId xmlns:a16="http://schemas.microsoft.com/office/drawing/2014/main" val="3846522390"/>
                    </a:ext>
                  </a:extLst>
                </a:gridCol>
                <a:gridCol w="4637924">
                  <a:extLst>
                    <a:ext uri="{9D8B030D-6E8A-4147-A177-3AD203B41FA5}">
                      <a16:colId xmlns:a16="http://schemas.microsoft.com/office/drawing/2014/main" val="2589756707"/>
                    </a:ext>
                  </a:extLst>
                </a:gridCol>
                <a:gridCol w="2396862">
                  <a:extLst>
                    <a:ext uri="{9D8B030D-6E8A-4147-A177-3AD203B41FA5}">
                      <a16:colId xmlns:a16="http://schemas.microsoft.com/office/drawing/2014/main" val="2458074015"/>
                    </a:ext>
                  </a:extLst>
                </a:gridCol>
              </a:tblGrid>
              <a:tr h="4452112">
                <a:tc>
                  <a:txBody>
                    <a:bodyPr/>
                    <a:lstStyle/>
                    <a:p>
                      <a:r>
                        <a:rPr lang="en-US" dirty="0">
                          <a:solidFill>
                            <a:schemeClr val="tx1"/>
                          </a:solidFill>
                        </a:rPr>
                        <a:t>Evolutionary algorithms deceive humans and machines at image classification: an extended</a:t>
                      </a:r>
                    </a:p>
                    <a:p>
                      <a:r>
                        <a:rPr lang="en-US" dirty="0">
                          <a:solidFill>
                            <a:schemeClr val="tx1"/>
                          </a:solidFill>
                        </a:rPr>
                        <a:t>proof of concept on two scenarios</a:t>
                      </a:r>
                    </a:p>
                  </a:txBody>
                  <a:tcPr>
                    <a:solidFill>
                      <a:schemeClr val="accent1">
                        <a:lumMod val="40000"/>
                        <a:lumOff val="60000"/>
                      </a:schemeClr>
                    </a:solidFill>
                  </a:tcPr>
                </a:tc>
                <a:tc>
                  <a:txBody>
                    <a:bodyPr/>
                    <a:lstStyle/>
                    <a:p>
                      <a:r>
                        <a:rPr lang="en-US" dirty="0">
                          <a:solidFill>
                            <a:schemeClr val="tx1"/>
                          </a:solidFill>
                        </a:rPr>
                        <a:t>2020</a:t>
                      </a:r>
                    </a:p>
                  </a:txBody>
                  <a:tcPr>
                    <a:solidFill>
                      <a:schemeClr val="accent1">
                        <a:lumMod val="40000"/>
                        <a:lumOff val="60000"/>
                      </a:schemeClr>
                    </a:solidFill>
                  </a:tcPr>
                </a:tc>
                <a:tc>
                  <a:txBody>
                    <a:bodyPr/>
                    <a:lstStyle/>
                    <a:p>
                      <a:endParaRPr lang="en-US">
                        <a:solidFill>
                          <a:schemeClr val="tx1"/>
                        </a:solidFill>
                      </a:endParaRPr>
                    </a:p>
                  </a:txBody>
                  <a:tcPr>
                    <a:solidFill>
                      <a:schemeClr val="accent1">
                        <a:lumMod val="40000"/>
                        <a:lumOff val="60000"/>
                      </a:schemeClr>
                    </a:solidFill>
                  </a:tcPr>
                </a:tc>
                <a:tc>
                  <a:txBody>
                    <a:bodyPr/>
                    <a:lstStyle/>
                    <a:p>
                      <a:r>
                        <a:rPr lang="en-US" dirty="0" err="1">
                          <a:solidFill>
                            <a:schemeClr val="tx1"/>
                          </a:solidFill>
                        </a:rPr>
                        <a:t>Vgg</a:t>
                      </a:r>
                      <a:r>
                        <a:rPr lang="en-US" dirty="0">
                          <a:solidFill>
                            <a:schemeClr val="tx1"/>
                          </a:solidFill>
                        </a:rPr>
                        <a:t> are used. Fitness functions are used in the dataset ., VGG-16 outputs the following class probabilities: 0.999 bird, 0.954 dog, 0.953 dog;</a:t>
                      </a:r>
                    </a:p>
                    <a:p>
                      <a:r>
                        <a:rPr lang="en-US" dirty="0">
                          <a:solidFill>
                            <a:schemeClr val="tx1"/>
                          </a:solidFill>
                        </a:rPr>
                        <a:t>0.999 deer, 0.951 ship, 0.954 ship. </a:t>
                      </a:r>
                    </a:p>
                  </a:txBody>
                  <a:tcPr>
                    <a:solidFill>
                      <a:schemeClr val="accent1">
                        <a:lumMod val="40000"/>
                        <a:lumOff val="60000"/>
                      </a:schemeClr>
                    </a:solidFill>
                  </a:tcPr>
                </a:tc>
                <a:tc>
                  <a:txBody>
                    <a:bodyPr/>
                    <a:lstStyle/>
                    <a:p>
                      <a:r>
                        <a:rPr lang="en-US" dirty="0">
                          <a:solidFill>
                            <a:schemeClr val="tx1"/>
                          </a:solidFill>
                        </a:rPr>
                        <a:t>Although  algorithms successfully managed to deceive the neural network, while producing adversarial images similar to the original, a closer comparison of the original and modified images reveals the noisiness of the evolved images. This noisiness is noticeable here as CIFAR-10 images have a low resolution.</a:t>
                      </a:r>
                    </a:p>
                    <a:p>
                      <a:endParaRPr lang="en-US"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343167543"/>
                  </a:ext>
                </a:extLst>
              </a:tr>
            </a:tbl>
          </a:graphicData>
        </a:graphic>
      </p:graphicFrame>
    </p:spTree>
    <p:extLst>
      <p:ext uri="{BB962C8B-B14F-4D97-AF65-F5344CB8AC3E}">
        <p14:creationId xmlns:p14="http://schemas.microsoft.com/office/powerpoint/2010/main" val="8785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4" name="Google Shape;189;p43">
            <a:extLst>
              <a:ext uri="{FF2B5EF4-FFF2-40B4-BE49-F238E27FC236}">
                <a16:creationId xmlns:a16="http://schemas.microsoft.com/office/drawing/2014/main" id="{7CB4D8B2-6212-6C70-23DB-9C3E2CD761A0}"/>
              </a:ext>
            </a:extLst>
          </p:cNvPr>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 name="Google Shape;191;p43">
            <a:extLst>
              <a:ext uri="{FF2B5EF4-FFF2-40B4-BE49-F238E27FC236}">
                <a16:creationId xmlns:a16="http://schemas.microsoft.com/office/drawing/2014/main" id="{1A8DD37D-E317-9EE9-1EC5-8EE3B806F0E4}"/>
              </a:ext>
            </a:extLst>
          </p:cNvPr>
          <p:cNvSpPr txBox="1"/>
          <p:nvPr/>
        </p:nvSpPr>
        <p:spPr>
          <a:xfrm>
            <a:off x="442025" y="338330"/>
            <a:ext cx="6477000" cy="461624"/>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dirty="0">
                <a:solidFill>
                  <a:schemeClr val="accent1"/>
                </a:solidFill>
                <a:latin typeface="Calibri"/>
                <a:ea typeface="Calibri"/>
                <a:cs typeface="Calibri"/>
                <a:sym typeface="Calibri"/>
              </a:rPr>
              <a:t>PROPOSED APPROACH</a:t>
            </a:r>
            <a:endParaRPr lang="en-US" sz="1400" b="1" i="0" u="none" strike="noStrike" cap="none" dirty="0">
              <a:solidFill>
                <a:schemeClr val="accent1"/>
              </a:solidFill>
              <a:latin typeface="Calibri"/>
              <a:ea typeface="Calibri"/>
              <a:cs typeface="Calibri"/>
              <a:sym typeface="Calibri"/>
            </a:endParaRPr>
          </a:p>
        </p:txBody>
      </p:sp>
      <p:pic>
        <p:nvPicPr>
          <p:cNvPr id="8" name="image1.png">
            <a:extLst>
              <a:ext uri="{FF2B5EF4-FFF2-40B4-BE49-F238E27FC236}">
                <a16:creationId xmlns:a16="http://schemas.microsoft.com/office/drawing/2014/main" id="{85AB3612-BAE0-2E8C-2C86-AAAEAD7282C9}"/>
              </a:ext>
            </a:extLst>
          </p:cNvPr>
          <p:cNvPicPr/>
          <p:nvPr/>
        </p:nvPicPr>
        <p:blipFill>
          <a:blip r:embed="rId3"/>
          <a:srcRect/>
          <a:stretch>
            <a:fillRect/>
          </a:stretch>
        </p:blipFill>
        <p:spPr>
          <a:xfrm>
            <a:off x="97536" y="1008391"/>
            <a:ext cx="6067109" cy="2050638"/>
          </a:xfrm>
          <a:prstGeom prst="rect">
            <a:avLst/>
          </a:prstGeom>
          <a:ln/>
        </p:spPr>
      </p:pic>
      <p:sp>
        <p:nvSpPr>
          <p:cNvPr id="10" name="TextBox 9">
            <a:extLst>
              <a:ext uri="{FF2B5EF4-FFF2-40B4-BE49-F238E27FC236}">
                <a16:creationId xmlns:a16="http://schemas.microsoft.com/office/drawing/2014/main" id="{AFE8786C-5E5D-E3B3-3632-D54E01DD5576}"/>
              </a:ext>
            </a:extLst>
          </p:cNvPr>
          <p:cNvSpPr txBox="1"/>
          <p:nvPr/>
        </p:nvSpPr>
        <p:spPr>
          <a:xfrm>
            <a:off x="6249988" y="903849"/>
            <a:ext cx="5844475" cy="5898153"/>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p:spPr>
        <p:txBody>
          <a:bodyPr wrap="square">
            <a:spAutoFit/>
            <a:scene3d>
              <a:camera prst="orthographicFront"/>
              <a:lightRig rig="threePt" dir="t"/>
            </a:scene3d>
            <a:sp3d prstMaterial="softEdge"/>
          </a:bodyPr>
          <a:lstStyle/>
          <a:p>
            <a:pPr lvl="0">
              <a:lnSpc>
                <a:spcPct val="150000"/>
              </a:lnSpc>
              <a:spcBef>
                <a:spcPts val="685"/>
              </a:spcBef>
              <a:spcAft>
                <a:spcPts val="0"/>
              </a:spcAft>
            </a:pPr>
            <a:r>
              <a:rPr lang="en-IN" sz="1700" dirty="0">
                <a:latin typeface="Times New Roman" panose="02020603050405020304" pitchFamily="18" charset="0"/>
                <a:ea typeface="Times New Roman" panose="02020603050405020304" pitchFamily="18" charset="0"/>
              </a:rPr>
              <a:t>the image size to be </a:t>
            </a:r>
            <a:r>
              <a:rPr lang="en-IN" sz="1700" b="1" dirty="0">
                <a:latin typeface="Times New Roman" panose="02020603050405020304" pitchFamily="18" charset="0"/>
                <a:ea typeface="Times New Roman" panose="02020603050405020304" pitchFamily="18" charset="0"/>
              </a:rPr>
              <a:t>128 X 128 </a:t>
            </a:r>
            <a:r>
              <a:rPr lang="en-IN" sz="1700" dirty="0">
                <a:latin typeface="Times New Roman" panose="02020603050405020304" pitchFamily="18" charset="0"/>
                <a:ea typeface="Times New Roman" panose="02020603050405020304" pitchFamily="18" charset="0"/>
              </a:rPr>
              <a:t>, with a </a:t>
            </a:r>
            <a:r>
              <a:rPr lang="en-IN" sz="1700" b="1" dirty="0">
                <a:latin typeface="Times New Roman" panose="02020603050405020304" pitchFamily="18" charset="0"/>
                <a:ea typeface="Times New Roman" panose="02020603050405020304" pitchFamily="18" charset="0"/>
              </a:rPr>
              <a:t>batch size of 512</a:t>
            </a:r>
            <a:r>
              <a:rPr lang="en-IN" sz="1700" dirty="0">
                <a:latin typeface="Times New Roman" panose="02020603050405020304" pitchFamily="18" charset="0"/>
                <a:ea typeface="Times New Roman" panose="02020603050405020304" pitchFamily="18" charset="0"/>
              </a:rPr>
              <a:t> and </a:t>
            </a:r>
            <a:r>
              <a:rPr lang="en-IN" sz="1700" dirty="0" err="1">
                <a:latin typeface="Times New Roman" panose="02020603050405020304" pitchFamily="18" charset="0"/>
                <a:ea typeface="Times New Roman" panose="02020603050405020304" pitchFamily="18" charset="0"/>
              </a:rPr>
              <a:t>classmode</a:t>
            </a:r>
            <a:r>
              <a:rPr lang="en-IN" sz="1700" dirty="0">
                <a:latin typeface="Times New Roman" panose="02020603050405020304" pitchFamily="18" charset="0"/>
                <a:ea typeface="Times New Roman" panose="02020603050405020304" pitchFamily="18" charset="0"/>
              </a:rPr>
              <a:t> mode as </a:t>
            </a:r>
            <a:r>
              <a:rPr lang="en-IN" sz="1700" b="1" dirty="0">
                <a:latin typeface="Times New Roman" panose="02020603050405020304" pitchFamily="18" charset="0"/>
                <a:ea typeface="Times New Roman" panose="02020603050405020304" pitchFamily="18" charset="0"/>
              </a:rPr>
              <a:t>binary</a:t>
            </a:r>
            <a:r>
              <a:rPr lang="en-IN" sz="1700" dirty="0">
                <a:latin typeface="Times New Roman" panose="02020603050405020304" pitchFamily="18" charset="0"/>
                <a:ea typeface="Times New Roman" panose="02020603050405020304" pitchFamily="18" charset="0"/>
              </a:rPr>
              <a:t>.</a:t>
            </a:r>
          </a:p>
          <a:p>
            <a:pPr lvl="0">
              <a:lnSpc>
                <a:spcPct val="150000"/>
              </a:lnSpc>
              <a:spcBef>
                <a:spcPts val="685"/>
              </a:spcBef>
              <a:spcAft>
                <a:spcPts val="0"/>
              </a:spcAft>
            </a:pPr>
            <a:r>
              <a:rPr lang="en-IN" sz="1700" u="none" strike="noStrike" dirty="0">
                <a:effectLst/>
                <a:latin typeface="Times New Roman" panose="02020603050405020304" pitchFamily="18" charset="0"/>
                <a:ea typeface="Times New Roman" panose="02020603050405020304" pitchFamily="18" charset="0"/>
              </a:rPr>
              <a:t>Then with the help of </a:t>
            </a:r>
            <a:r>
              <a:rPr lang="en-IN" sz="1700" b="1" u="none" strike="noStrike" dirty="0" err="1">
                <a:effectLst/>
                <a:latin typeface="Times New Roman" panose="02020603050405020304" pitchFamily="18" charset="0"/>
                <a:ea typeface="Times New Roman" panose="02020603050405020304" pitchFamily="18" charset="0"/>
              </a:rPr>
              <a:t>keras</a:t>
            </a:r>
            <a:r>
              <a:rPr lang="en-IN" sz="1700" b="1" u="none" strike="noStrike" dirty="0">
                <a:effectLst/>
                <a:latin typeface="Times New Roman" panose="02020603050405020304" pitchFamily="18" charset="0"/>
                <a:ea typeface="Times New Roman" panose="02020603050405020304" pitchFamily="18" charset="0"/>
              </a:rPr>
              <a:t> package </a:t>
            </a:r>
            <a:r>
              <a:rPr lang="en-IN" sz="1700" u="none" strike="noStrike" dirty="0">
                <a:effectLst/>
                <a:latin typeface="Times New Roman" panose="02020603050405020304" pitchFamily="18" charset="0"/>
                <a:ea typeface="Times New Roman" panose="02020603050405020304" pitchFamily="18" charset="0"/>
              </a:rPr>
              <a:t>we create a CNN, VGG-16 and VGG-19 models according to the architecture. The layers are added accordingly. Proceeding this we compile the model using </a:t>
            </a:r>
            <a:r>
              <a:rPr lang="en-IN" sz="1700" u="none" strike="noStrike" dirty="0" err="1">
                <a:effectLst/>
                <a:latin typeface="Times New Roman" panose="02020603050405020304" pitchFamily="18" charset="0"/>
                <a:ea typeface="Times New Roman" panose="02020603050405020304" pitchFamily="18" charset="0"/>
              </a:rPr>
              <a:t>model.compile</a:t>
            </a:r>
            <a:r>
              <a:rPr lang="en-IN" sz="1700" u="none" strike="noStrike" dirty="0">
                <a:effectLst/>
                <a:latin typeface="Times New Roman" panose="02020603050405020304" pitchFamily="18" charset="0"/>
                <a:ea typeface="Times New Roman" panose="02020603050405020304" pitchFamily="18" charset="0"/>
              </a:rPr>
              <a:t>() with an </a:t>
            </a:r>
            <a:r>
              <a:rPr lang="en-IN" sz="1700" b="1" u="none" strike="noStrike" dirty="0">
                <a:effectLst/>
                <a:latin typeface="Times New Roman" panose="02020603050405020304" pitchFamily="18" charset="0"/>
                <a:ea typeface="Times New Roman" panose="02020603050405020304" pitchFamily="18" charset="0"/>
              </a:rPr>
              <a:t>optimizer like </a:t>
            </a:r>
            <a:r>
              <a:rPr lang="en-IN" sz="1700" b="1" u="none" strike="noStrike" dirty="0" err="1">
                <a:effectLst/>
                <a:latin typeface="Times New Roman" panose="02020603050405020304" pitchFamily="18" charset="0"/>
                <a:ea typeface="Times New Roman" panose="02020603050405020304" pitchFamily="18" charset="0"/>
              </a:rPr>
              <a:t>adam</a:t>
            </a:r>
            <a:r>
              <a:rPr lang="en-IN" sz="1700" u="none" strike="noStrike" dirty="0">
                <a:effectLst/>
                <a:latin typeface="Times New Roman" panose="02020603050405020304" pitchFamily="18" charset="0"/>
                <a:ea typeface="Times New Roman" panose="02020603050405020304" pitchFamily="18" charset="0"/>
              </a:rPr>
              <a:t>. Further the model is trained using </a:t>
            </a:r>
            <a:r>
              <a:rPr lang="en-IN" sz="1700" b="1" u="none" strike="noStrike" dirty="0" err="1">
                <a:effectLst/>
                <a:latin typeface="Times New Roman" panose="02020603050405020304" pitchFamily="18" charset="0"/>
                <a:ea typeface="Times New Roman" panose="02020603050405020304" pitchFamily="18" charset="0"/>
              </a:rPr>
              <a:t>model.fit</a:t>
            </a:r>
            <a:r>
              <a:rPr lang="en-IN" sz="1700" b="1" u="none" strike="noStrike" dirty="0">
                <a:effectLst/>
                <a:latin typeface="Times New Roman" panose="02020603050405020304" pitchFamily="18" charset="0"/>
                <a:ea typeface="Times New Roman" panose="02020603050405020304" pitchFamily="18" charset="0"/>
              </a:rPr>
              <a:t>()</a:t>
            </a:r>
            <a:r>
              <a:rPr lang="en-IN" sz="1700" u="none" strike="noStrike" dirty="0">
                <a:effectLst/>
                <a:latin typeface="Times New Roman" panose="02020603050405020304" pitchFamily="18" charset="0"/>
                <a:ea typeface="Times New Roman" panose="02020603050405020304" pitchFamily="18" charset="0"/>
              </a:rPr>
              <a:t> function with all the </a:t>
            </a:r>
            <a:r>
              <a:rPr lang="en-IN" sz="1700" b="1" u="none" strike="noStrike" dirty="0">
                <a:effectLst/>
                <a:latin typeface="Times New Roman" panose="02020603050405020304" pitchFamily="18" charset="0"/>
                <a:ea typeface="Times New Roman" panose="02020603050405020304" pitchFamily="18" charset="0"/>
              </a:rPr>
              <a:t>generators and number of epochs as the parameters</a:t>
            </a:r>
            <a:r>
              <a:rPr lang="en-IN" sz="1700" u="none" strike="noStrike" dirty="0">
                <a:effectLst/>
                <a:latin typeface="Times New Roman" panose="02020603050405020304" pitchFamily="18" charset="0"/>
                <a:ea typeface="Times New Roman" panose="02020603050405020304" pitchFamily="18" charset="0"/>
              </a:rPr>
              <a:t>. Number of epochs is restricted to </a:t>
            </a:r>
            <a:r>
              <a:rPr lang="en-IN" sz="1700" b="1" u="none" strike="noStrike" dirty="0">
                <a:effectLst/>
                <a:latin typeface="Times New Roman" panose="02020603050405020304" pitchFamily="18" charset="0"/>
                <a:ea typeface="Times New Roman" panose="02020603050405020304" pitchFamily="18" charset="0"/>
              </a:rPr>
              <a:t>30</a:t>
            </a:r>
            <a:r>
              <a:rPr lang="en-IN" sz="1700" u="none" strike="noStrike" dirty="0">
                <a:effectLst/>
                <a:latin typeface="Times New Roman" panose="02020603050405020304" pitchFamily="18" charset="0"/>
                <a:ea typeface="Times New Roman" panose="02020603050405020304" pitchFamily="18" charset="0"/>
              </a:rPr>
              <a:t>.</a:t>
            </a:r>
          </a:p>
          <a:p>
            <a:pPr lvl="0">
              <a:lnSpc>
                <a:spcPct val="150000"/>
              </a:lnSpc>
              <a:spcBef>
                <a:spcPts val="685"/>
              </a:spcBef>
              <a:spcAft>
                <a:spcPts val="0"/>
              </a:spcAft>
            </a:pPr>
            <a:r>
              <a:rPr lang="en-IN" sz="1700" dirty="0">
                <a:latin typeface="Times New Roman" panose="02020603050405020304" pitchFamily="18" charset="0"/>
                <a:ea typeface="Times New Roman" panose="02020603050405020304" pitchFamily="18" charset="0"/>
              </a:rPr>
              <a:t>Succeeding, we evaluate our model for accuracy and loss using </a:t>
            </a:r>
            <a:r>
              <a:rPr lang="en-IN" sz="1700" b="1" dirty="0" err="1">
                <a:latin typeface="Times New Roman" panose="02020603050405020304" pitchFamily="18" charset="0"/>
                <a:ea typeface="Times New Roman" panose="02020603050405020304" pitchFamily="18" charset="0"/>
              </a:rPr>
              <a:t>evaluate_generator</a:t>
            </a:r>
            <a:r>
              <a:rPr lang="en-IN" sz="1700" b="1" dirty="0">
                <a:latin typeface="Times New Roman" panose="02020603050405020304" pitchFamily="18" charset="0"/>
                <a:ea typeface="Times New Roman" panose="02020603050405020304" pitchFamily="18" charset="0"/>
              </a:rPr>
              <a:t>() </a:t>
            </a:r>
            <a:r>
              <a:rPr lang="en-IN" sz="1700" dirty="0">
                <a:latin typeface="Times New Roman" panose="02020603050405020304" pitchFamily="18" charset="0"/>
                <a:ea typeface="Times New Roman" panose="02020603050405020304" pitchFamily="18" charset="0"/>
              </a:rPr>
              <a:t>and then plot the confusion matrix.</a:t>
            </a:r>
          </a:p>
          <a:p>
            <a:pPr lvl="0">
              <a:lnSpc>
                <a:spcPct val="150000"/>
              </a:lnSpc>
              <a:spcBef>
                <a:spcPts val="685"/>
              </a:spcBef>
              <a:spcAft>
                <a:spcPts val="0"/>
              </a:spcAft>
            </a:pPr>
            <a:r>
              <a:rPr lang="en-IN" sz="1700" u="none" strike="noStrike" dirty="0">
                <a:effectLst/>
                <a:latin typeface="Times New Roman" panose="02020603050405020304" pitchFamily="18" charset="0"/>
                <a:ea typeface="Times New Roman" panose="02020603050405020304" pitchFamily="18" charset="0"/>
              </a:rPr>
              <a:t>Lastly , we plot the accuracy and loss graph and take 10 random images of cats and dogs and use our model for testing. </a:t>
            </a:r>
            <a:r>
              <a:rPr lang="en-IN" sz="1700" dirty="0">
                <a:latin typeface="Times New Roman" panose="02020603050405020304" pitchFamily="18" charset="0"/>
                <a:ea typeface="Times New Roman" panose="02020603050405020304" pitchFamily="18" charset="0"/>
              </a:rPr>
              <a:t>Hence, this is the approach and conclude here.</a:t>
            </a:r>
            <a:endParaRPr lang="en-IN" sz="1700" u="none" strike="noStrike"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954CC799-93B4-B415-1B5E-A6B483910EF2}"/>
              </a:ext>
            </a:extLst>
          </p:cNvPr>
          <p:cNvSpPr txBox="1"/>
          <p:nvPr/>
        </p:nvSpPr>
        <p:spPr>
          <a:xfrm>
            <a:off x="97537" y="3135229"/>
            <a:ext cx="6067108" cy="3666773"/>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p:spPr>
        <p:txBody>
          <a:bodyPr wrap="square">
            <a:spAutoFit/>
          </a:bodyPr>
          <a:lstStyle/>
          <a:p>
            <a:pPr marL="63500" indent="457200">
              <a:lnSpc>
                <a:spcPct val="150000"/>
              </a:lnSpc>
              <a:spcBef>
                <a:spcPts val="685"/>
              </a:spcBef>
            </a:pPr>
            <a:r>
              <a:rPr lang="en-US" sz="1700" dirty="0">
                <a:latin typeface="Times New Roman" panose="02020603050405020304" pitchFamily="18" charset="0"/>
                <a:ea typeface="Times New Roman" panose="02020603050405020304" pitchFamily="18" charset="0"/>
              </a:rPr>
              <a:t>Methodology will include the steps to be followed to achieve the objective of the project during the project development and the High level architecture diagram</a:t>
            </a:r>
            <a:r>
              <a:rPr lang="en-US" sz="1700" b="1" dirty="0">
                <a:latin typeface="Times New Roman" panose="02020603050405020304" pitchFamily="18" charset="0"/>
                <a:ea typeface="Times New Roman" panose="02020603050405020304" pitchFamily="18" charset="0"/>
              </a:rPr>
              <a:t> </a:t>
            </a:r>
            <a:r>
              <a:rPr lang="en-US" sz="1700" dirty="0">
                <a:latin typeface="Times New Roman" panose="02020603050405020304" pitchFamily="18" charset="0"/>
                <a:ea typeface="Times New Roman" panose="02020603050405020304" pitchFamily="18" charset="0"/>
              </a:rPr>
              <a:t>(as discussed until now)</a:t>
            </a:r>
          </a:p>
          <a:p>
            <a:pPr marL="63500" indent="457200">
              <a:lnSpc>
                <a:spcPct val="150000"/>
              </a:lnSpc>
              <a:spcBef>
                <a:spcPts val="685"/>
              </a:spcBef>
            </a:pPr>
            <a:r>
              <a:rPr lang="en-US" sz="1700" dirty="0">
                <a:latin typeface="Times New Roman" panose="02020603050405020304" pitchFamily="18" charset="0"/>
                <a:ea typeface="Times New Roman" panose="02020603050405020304" pitchFamily="18" charset="0"/>
              </a:rPr>
              <a:t>We have used a dataset of </a:t>
            </a:r>
            <a:r>
              <a:rPr lang="en-US" sz="1700" b="1" dirty="0">
                <a:latin typeface="Times New Roman" panose="02020603050405020304" pitchFamily="18" charset="0"/>
                <a:ea typeface="Times New Roman" panose="02020603050405020304" pitchFamily="18" charset="0"/>
              </a:rPr>
              <a:t>25,000</a:t>
            </a:r>
            <a:r>
              <a:rPr lang="en-US" sz="1700" dirty="0">
                <a:latin typeface="Times New Roman" panose="02020603050405020304" pitchFamily="18" charset="0"/>
                <a:ea typeface="Times New Roman" panose="02020603050405020304" pitchFamily="18" charset="0"/>
              </a:rPr>
              <a:t> images with cats and dogs being 12500 images each. We convert our image dataset to </a:t>
            </a:r>
            <a:r>
              <a:rPr lang="en-US" sz="1700" dirty="0" err="1">
                <a:latin typeface="Times New Roman" panose="02020603050405020304" pitchFamily="18" charset="0"/>
                <a:ea typeface="Times New Roman" panose="02020603050405020304" pitchFamily="18" charset="0"/>
              </a:rPr>
              <a:t>dataframe</a:t>
            </a:r>
            <a:r>
              <a:rPr lang="en-US" sz="1700" dirty="0">
                <a:latin typeface="Times New Roman" panose="02020603050405020304" pitchFamily="18" charset="0"/>
                <a:ea typeface="Times New Roman" panose="02020603050405020304" pitchFamily="18" charset="0"/>
              </a:rPr>
              <a:t> of images and labels. Then these images are split for training and testing by applying </a:t>
            </a:r>
            <a:r>
              <a:rPr lang="en-US" sz="1700" b="1" dirty="0">
                <a:latin typeface="Times New Roman" panose="02020603050405020304" pitchFamily="18" charset="0"/>
                <a:ea typeface="Times New Roman" panose="02020603050405020304" pitchFamily="18" charset="0"/>
              </a:rPr>
              <a:t>80:20</a:t>
            </a:r>
            <a:r>
              <a:rPr lang="en-US" sz="1700" dirty="0">
                <a:latin typeface="Times New Roman" panose="02020603050405020304" pitchFamily="18" charset="0"/>
                <a:ea typeface="Times New Roman" panose="02020603050405020304" pitchFamily="18" charset="0"/>
              </a:rPr>
              <a:t> train test split. So, 5000 images go for testing and 20000 goes for training. Following this, we create a </a:t>
            </a:r>
            <a:r>
              <a:rPr lang="en-US" sz="1700" b="1" dirty="0">
                <a:latin typeface="Times New Roman" panose="02020603050405020304" pitchFamily="18" charset="0"/>
                <a:ea typeface="Times New Roman" panose="02020603050405020304" pitchFamily="18" charset="0"/>
              </a:rPr>
              <a:t>test and </a:t>
            </a:r>
            <a:r>
              <a:rPr lang="en-US" sz="1700" b="1" dirty="0" err="1">
                <a:latin typeface="Times New Roman" panose="02020603050405020304" pitchFamily="18" charset="0"/>
                <a:ea typeface="Times New Roman" panose="02020603050405020304" pitchFamily="18" charset="0"/>
              </a:rPr>
              <a:t>val</a:t>
            </a:r>
            <a:r>
              <a:rPr lang="en-US" sz="1700" b="1" dirty="0">
                <a:latin typeface="Times New Roman" panose="02020603050405020304" pitchFamily="18" charset="0"/>
                <a:ea typeface="Times New Roman" panose="02020603050405020304" pitchFamily="18" charset="0"/>
              </a:rPr>
              <a:t> generator </a:t>
            </a:r>
            <a:r>
              <a:rPr lang="en-US" sz="1700" dirty="0">
                <a:latin typeface="Times New Roman" panose="02020603050405020304" pitchFamily="18" charset="0"/>
                <a:ea typeface="Times New Roman" panose="02020603050405020304" pitchFamily="18" charset="0"/>
              </a:rPr>
              <a:t>for the above split by taking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 name="Google Shape;189;p43">
            <a:extLst>
              <a:ext uri="{FF2B5EF4-FFF2-40B4-BE49-F238E27FC236}">
                <a16:creationId xmlns:a16="http://schemas.microsoft.com/office/drawing/2014/main" id="{77C54563-FDB0-CA78-61D6-70990DE61251}"/>
              </a:ext>
            </a:extLst>
          </p:cNvPr>
          <p:cNvSpPr/>
          <p:nvPr/>
        </p:nvSpPr>
        <p:spPr>
          <a:xfrm>
            <a:off x="243269" y="467837"/>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 name="Google Shape;191;p43">
            <a:extLst>
              <a:ext uri="{FF2B5EF4-FFF2-40B4-BE49-F238E27FC236}">
                <a16:creationId xmlns:a16="http://schemas.microsoft.com/office/drawing/2014/main" id="{5FA14C82-D453-FEAE-11CA-4CF90BE8F212}"/>
              </a:ext>
            </a:extLst>
          </p:cNvPr>
          <p:cNvSpPr txBox="1"/>
          <p:nvPr/>
        </p:nvSpPr>
        <p:spPr>
          <a:xfrm>
            <a:off x="243269" y="6213"/>
            <a:ext cx="6477000" cy="461624"/>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dirty="0">
                <a:solidFill>
                  <a:schemeClr val="accent1"/>
                </a:solidFill>
                <a:latin typeface="Calibri"/>
                <a:ea typeface="Calibri"/>
                <a:cs typeface="Calibri"/>
                <a:sym typeface="Calibri"/>
              </a:rPr>
              <a:t>RESULTS AND DISCUSSION</a:t>
            </a:r>
            <a:endParaRPr lang="en-US" sz="1400" b="1" i="0" u="none" strike="noStrike" cap="none" dirty="0">
              <a:solidFill>
                <a:schemeClr val="accent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67CFBB6D-0DA0-F92A-4449-1DB329DC7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66" y="1776868"/>
            <a:ext cx="3609975" cy="2514600"/>
          </a:xfrm>
          <a:prstGeom prst="rect">
            <a:avLst/>
          </a:prstGeom>
          <a:solidFill>
            <a:schemeClr val="accent1">
              <a:lumMod val="40000"/>
              <a:lumOff val="60000"/>
            </a:schemeClr>
          </a:solidFill>
        </p:spPr>
      </p:pic>
      <p:pic>
        <p:nvPicPr>
          <p:cNvPr id="1028" name="Picture 4">
            <a:extLst>
              <a:ext uri="{FF2B5EF4-FFF2-40B4-BE49-F238E27FC236}">
                <a16:creationId xmlns:a16="http://schemas.microsoft.com/office/drawing/2014/main" id="{B4556041-4506-2E56-3F32-8D26BA566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67" y="4337187"/>
            <a:ext cx="3609975" cy="2514600"/>
          </a:xfrm>
          <a:prstGeom prst="rect">
            <a:avLst/>
          </a:prstGeom>
          <a:solidFill>
            <a:schemeClr val="accent1">
              <a:lumMod val="40000"/>
              <a:lumOff val="60000"/>
            </a:schemeClr>
          </a:solidFill>
        </p:spPr>
      </p:pic>
      <p:pic>
        <p:nvPicPr>
          <p:cNvPr id="1030" name="Picture 6">
            <a:extLst>
              <a:ext uri="{FF2B5EF4-FFF2-40B4-BE49-F238E27FC236}">
                <a16:creationId xmlns:a16="http://schemas.microsoft.com/office/drawing/2014/main" id="{1AB0EC54-D7A1-7377-75FC-D20741E612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045" y="1769248"/>
            <a:ext cx="3638550" cy="2514600"/>
          </a:xfrm>
          <a:prstGeom prst="rect">
            <a:avLst/>
          </a:prstGeom>
          <a:solidFill>
            <a:schemeClr val="accent1">
              <a:lumMod val="40000"/>
              <a:lumOff val="60000"/>
            </a:schemeClr>
          </a:solidFill>
        </p:spPr>
      </p:pic>
      <p:pic>
        <p:nvPicPr>
          <p:cNvPr id="1032" name="Picture 8">
            <a:extLst>
              <a:ext uri="{FF2B5EF4-FFF2-40B4-BE49-F238E27FC236}">
                <a16:creationId xmlns:a16="http://schemas.microsoft.com/office/drawing/2014/main" id="{BEE40159-109C-F58D-7039-BE7D852857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5382" y="4343400"/>
            <a:ext cx="3605213" cy="2514600"/>
          </a:xfrm>
          <a:prstGeom prst="rect">
            <a:avLst/>
          </a:prstGeom>
          <a:solidFill>
            <a:schemeClr val="accent1">
              <a:lumMod val="40000"/>
              <a:lumOff val="60000"/>
            </a:schemeClr>
          </a:solidFill>
        </p:spPr>
      </p:pic>
      <p:pic>
        <p:nvPicPr>
          <p:cNvPr id="1034" name="Picture 10">
            <a:extLst>
              <a:ext uri="{FF2B5EF4-FFF2-40B4-BE49-F238E27FC236}">
                <a16:creationId xmlns:a16="http://schemas.microsoft.com/office/drawing/2014/main" id="{C10D61C5-FD9C-6D54-647C-DEE955359B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9396" y="1769248"/>
            <a:ext cx="3638550" cy="2514600"/>
          </a:xfrm>
          <a:prstGeom prst="rect">
            <a:avLst/>
          </a:prstGeom>
          <a:solidFill>
            <a:schemeClr val="accent1">
              <a:lumMod val="40000"/>
              <a:lumOff val="60000"/>
            </a:schemeClr>
          </a:solidFill>
        </p:spPr>
      </p:pic>
      <p:pic>
        <p:nvPicPr>
          <p:cNvPr id="1036" name="Picture 12">
            <a:extLst>
              <a:ext uri="{FF2B5EF4-FFF2-40B4-BE49-F238E27FC236}">
                <a16:creationId xmlns:a16="http://schemas.microsoft.com/office/drawing/2014/main" id="{B83F5DC1-42AB-4477-FECE-1EBA8E6C11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9396" y="4343400"/>
            <a:ext cx="3638550" cy="2514600"/>
          </a:xfrm>
          <a:prstGeom prst="rect">
            <a:avLst/>
          </a:prstGeom>
          <a:solidFill>
            <a:schemeClr val="accent1">
              <a:lumMod val="40000"/>
              <a:lumOff val="60000"/>
            </a:schemeClr>
          </a:solidFill>
        </p:spPr>
      </p:pic>
      <p:sp>
        <p:nvSpPr>
          <p:cNvPr id="5" name="TextBox 4">
            <a:extLst>
              <a:ext uri="{FF2B5EF4-FFF2-40B4-BE49-F238E27FC236}">
                <a16:creationId xmlns:a16="http://schemas.microsoft.com/office/drawing/2014/main" id="{07A9530E-C161-26B0-A18F-352518F4953C}"/>
              </a:ext>
            </a:extLst>
          </p:cNvPr>
          <p:cNvSpPr txBox="1"/>
          <p:nvPr/>
        </p:nvSpPr>
        <p:spPr>
          <a:xfrm>
            <a:off x="243268" y="667403"/>
            <a:ext cx="3609975" cy="307777"/>
          </a:xfrm>
          <a:prstGeom prst="rect">
            <a:avLst/>
          </a:prstGeom>
          <a:solidFill>
            <a:schemeClr val="accent1">
              <a:lumMod val="40000"/>
              <a:lumOff val="60000"/>
            </a:schemeClr>
          </a:solidFill>
        </p:spPr>
        <p:txBody>
          <a:bodyPr wrap="square" rtlCol="0">
            <a:spAutoFit/>
          </a:bodyPr>
          <a:lstStyle/>
          <a:p>
            <a:r>
              <a:rPr lang="en-IN" b="1" dirty="0"/>
              <a:t>CNN - 30 Epochs</a:t>
            </a:r>
          </a:p>
        </p:txBody>
      </p:sp>
      <p:sp>
        <p:nvSpPr>
          <p:cNvPr id="6" name="TextBox 5">
            <a:extLst>
              <a:ext uri="{FF2B5EF4-FFF2-40B4-BE49-F238E27FC236}">
                <a16:creationId xmlns:a16="http://schemas.microsoft.com/office/drawing/2014/main" id="{0903CA24-395D-5B7E-2CF7-8E2260F0B5B7}"/>
              </a:ext>
            </a:extLst>
          </p:cNvPr>
          <p:cNvSpPr txBox="1"/>
          <p:nvPr/>
        </p:nvSpPr>
        <p:spPr>
          <a:xfrm>
            <a:off x="4172045" y="657551"/>
            <a:ext cx="3605213" cy="307777"/>
          </a:xfrm>
          <a:prstGeom prst="rect">
            <a:avLst/>
          </a:prstGeom>
          <a:solidFill>
            <a:schemeClr val="accent1">
              <a:lumMod val="40000"/>
              <a:lumOff val="60000"/>
            </a:schemeClr>
          </a:solidFill>
        </p:spPr>
        <p:txBody>
          <a:bodyPr wrap="square" rtlCol="0">
            <a:spAutoFit/>
          </a:bodyPr>
          <a:lstStyle/>
          <a:p>
            <a:r>
              <a:rPr lang="en-IN" b="1" dirty="0"/>
              <a:t>VGG-16 - 25 Epochs</a:t>
            </a:r>
          </a:p>
        </p:txBody>
      </p:sp>
      <p:sp>
        <p:nvSpPr>
          <p:cNvPr id="7" name="TextBox 6">
            <a:extLst>
              <a:ext uri="{FF2B5EF4-FFF2-40B4-BE49-F238E27FC236}">
                <a16:creationId xmlns:a16="http://schemas.microsoft.com/office/drawing/2014/main" id="{5432C516-9BA7-7B15-5C0C-96E7F20BC9E0}"/>
              </a:ext>
            </a:extLst>
          </p:cNvPr>
          <p:cNvSpPr txBox="1"/>
          <p:nvPr/>
        </p:nvSpPr>
        <p:spPr>
          <a:xfrm>
            <a:off x="8115108" y="650056"/>
            <a:ext cx="3638550" cy="307777"/>
          </a:xfrm>
          <a:prstGeom prst="rect">
            <a:avLst/>
          </a:prstGeom>
          <a:solidFill>
            <a:schemeClr val="accent1">
              <a:lumMod val="40000"/>
              <a:lumOff val="60000"/>
            </a:schemeClr>
          </a:solidFill>
        </p:spPr>
        <p:txBody>
          <a:bodyPr wrap="square" rtlCol="0">
            <a:spAutoFit/>
          </a:bodyPr>
          <a:lstStyle/>
          <a:p>
            <a:r>
              <a:rPr lang="en-IN" b="1" dirty="0"/>
              <a:t>VGG-19 - 25 Epochs</a:t>
            </a:r>
          </a:p>
        </p:txBody>
      </p:sp>
      <p:sp>
        <p:nvSpPr>
          <p:cNvPr id="8" name="TextBox 7">
            <a:extLst>
              <a:ext uri="{FF2B5EF4-FFF2-40B4-BE49-F238E27FC236}">
                <a16:creationId xmlns:a16="http://schemas.microsoft.com/office/drawing/2014/main" id="{49C5F857-FFA5-4D2B-D830-1C3AD21DFA1E}"/>
              </a:ext>
            </a:extLst>
          </p:cNvPr>
          <p:cNvSpPr txBox="1"/>
          <p:nvPr/>
        </p:nvSpPr>
        <p:spPr>
          <a:xfrm>
            <a:off x="243265" y="1142208"/>
            <a:ext cx="3609975" cy="584775"/>
          </a:xfrm>
          <a:prstGeom prst="rect">
            <a:avLst/>
          </a:prstGeom>
          <a:solidFill>
            <a:schemeClr val="accent1">
              <a:lumMod val="40000"/>
              <a:lumOff val="60000"/>
            </a:schemeClr>
          </a:solidFill>
        </p:spPr>
        <p:txBody>
          <a:bodyPr wrap="square" rtlCol="0">
            <a:spAutoFit/>
          </a:bodyPr>
          <a:lstStyle/>
          <a:p>
            <a:r>
              <a:rPr lang="en-IN" sz="1600" dirty="0"/>
              <a:t>Train </a:t>
            </a:r>
            <a:r>
              <a:rPr lang="en-IN" sz="1600" dirty="0" err="1"/>
              <a:t>acc</a:t>
            </a:r>
            <a:r>
              <a:rPr lang="en-IN" sz="1600" dirty="0"/>
              <a:t> =  85.50%     Train Loss = 33.2% </a:t>
            </a:r>
          </a:p>
          <a:p>
            <a:r>
              <a:rPr lang="en-IN" sz="1600" dirty="0"/>
              <a:t>Val </a:t>
            </a:r>
            <a:r>
              <a:rPr lang="en-IN" sz="1600" dirty="0" err="1"/>
              <a:t>acc</a:t>
            </a:r>
            <a:r>
              <a:rPr lang="en-IN" sz="1600" dirty="0"/>
              <a:t>    =  84.66%     Val Loss    = 33.9%</a:t>
            </a:r>
          </a:p>
        </p:txBody>
      </p:sp>
      <p:cxnSp>
        <p:nvCxnSpPr>
          <p:cNvPr id="15" name="Straight Connector 14">
            <a:extLst>
              <a:ext uri="{FF2B5EF4-FFF2-40B4-BE49-F238E27FC236}">
                <a16:creationId xmlns:a16="http://schemas.microsoft.com/office/drawing/2014/main" id="{E2D2F7AD-3FC4-F931-AB27-B7FA2F4D3C79}"/>
              </a:ext>
            </a:extLst>
          </p:cNvPr>
          <p:cNvCxnSpPr>
            <a:stCxn id="8" idx="0"/>
            <a:endCxn id="8" idx="0"/>
          </p:cNvCxnSpPr>
          <p:nvPr/>
        </p:nvCxnSpPr>
        <p:spPr>
          <a:xfrm>
            <a:off x="2048253" y="114220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BCFF7F9-237C-BCCB-5052-34688F0AA982}"/>
              </a:ext>
            </a:extLst>
          </p:cNvPr>
          <p:cNvCxnSpPr>
            <a:stCxn id="8" idx="0"/>
            <a:endCxn id="8" idx="2"/>
          </p:cNvCxnSpPr>
          <p:nvPr/>
        </p:nvCxnSpPr>
        <p:spPr>
          <a:xfrm>
            <a:off x="2048253" y="1142208"/>
            <a:ext cx="0" cy="584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227814-55CE-5F36-A693-EEAA9C8A8392}"/>
              </a:ext>
            </a:extLst>
          </p:cNvPr>
          <p:cNvSpPr txBox="1"/>
          <p:nvPr/>
        </p:nvSpPr>
        <p:spPr>
          <a:xfrm>
            <a:off x="4172045" y="1142208"/>
            <a:ext cx="3609975" cy="584775"/>
          </a:xfrm>
          <a:prstGeom prst="rect">
            <a:avLst/>
          </a:prstGeom>
          <a:solidFill>
            <a:schemeClr val="accent1">
              <a:lumMod val="40000"/>
              <a:lumOff val="60000"/>
            </a:schemeClr>
          </a:solidFill>
        </p:spPr>
        <p:txBody>
          <a:bodyPr wrap="square" rtlCol="0">
            <a:spAutoFit/>
          </a:bodyPr>
          <a:lstStyle/>
          <a:p>
            <a:r>
              <a:rPr lang="en-IN" sz="1600" dirty="0"/>
              <a:t>Train </a:t>
            </a:r>
            <a:r>
              <a:rPr lang="en-IN" sz="1600" dirty="0" err="1"/>
              <a:t>acc</a:t>
            </a:r>
            <a:r>
              <a:rPr lang="en-IN" sz="1600" dirty="0"/>
              <a:t> =  86.40%     Train Loss = 32.3% </a:t>
            </a:r>
          </a:p>
          <a:p>
            <a:r>
              <a:rPr lang="en-IN" sz="1600" dirty="0"/>
              <a:t>Val </a:t>
            </a:r>
            <a:r>
              <a:rPr lang="en-IN" sz="1600" dirty="0" err="1"/>
              <a:t>acc</a:t>
            </a:r>
            <a:r>
              <a:rPr lang="en-IN" sz="1600" dirty="0"/>
              <a:t>    =  85.90%     Val Loss    = 33.0%</a:t>
            </a:r>
          </a:p>
        </p:txBody>
      </p:sp>
      <p:sp>
        <p:nvSpPr>
          <p:cNvPr id="24" name="TextBox 23">
            <a:extLst>
              <a:ext uri="{FF2B5EF4-FFF2-40B4-BE49-F238E27FC236}">
                <a16:creationId xmlns:a16="http://schemas.microsoft.com/office/drawing/2014/main" id="{2380E730-3A67-C947-2DA2-69AD580DE0DD}"/>
              </a:ext>
            </a:extLst>
          </p:cNvPr>
          <p:cNvSpPr txBox="1"/>
          <p:nvPr/>
        </p:nvSpPr>
        <p:spPr>
          <a:xfrm>
            <a:off x="8129396" y="1131573"/>
            <a:ext cx="3609975" cy="584775"/>
          </a:xfrm>
          <a:prstGeom prst="rect">
            <a:avLst/>
          </a:prstGeom>
          <a:solidFill>
            <a:schemeClr val="accent1">
              <a:lumMod val="40000"/>
              <a:lumOff val="60000"/>
            </a:schemeClr>
          </a:solidFill>
        </p:spPr>
        <p:txBody>
          <a:bodyPr wrap="square" rtlCol="0">
            <a:spAutoFit/>
          </a:bodyPr>
          <a:lstStyle/>
          <a:p>
            <a:r>
              <a:rPr lang="en-IN" sz="1600" dirty="0"/>
              <a:t>Train </a:t>
            </a:r>
            <a:r>
              <a:rPr lang="en-IN" sz="1600" dirty="0" err="1"/>
              <a:t>acc</a:t>
            </a:r>
            <a:r>
              <a:rPr lang="en-IN" sz="1600" dirty="0"/>
              <a:t> =  86.80%     Train Loss = 30.1% </a:t>
            </a:r>
          </a:p>
          <a:p>
            <a:r>
              <a:rPr lang="en-IN" sz="1600" dirty="0"/>
              <a:t>Val </a:t>
            </a:r>
            <a:r>
              <a:rPr lang="en-IN" sz="1600" dirty="0" err="1"/>
              <a:t>acc</a:t>
            </a:r>
            <a:r>
              <a:rPr lang="en-IN" sz="1600" dirty="0"/>
              <a:t>    =  89.00%     Val Loss    = 27.0%</a:t>
            </a:r>
          </a:p>
        </p:txBody>
      </p:sp>
      <p:cxnSp>
        <p:nvCxnSpPr>
          <p:cNvPr id="25" name="Straight Connector 24">
            <a:extLst>
              <a:ext uri="{FF2B5EF4-FFF2-40B4-BE49-F238E27FC236}">
                <a16:creationId xmlns:a16="http://schemas.microsoft.com/office/drawing/2014/main" id="{783F45A8-082B-49AD-4167-12398228D472}"/>
              </a:ext>
            </a:extLst>
          </p:cNvPr>
          <p:cNvCxnSpPr/>
          <p:nvPr/>
        </p:nvCxnSpPr>
        <p:spPr>
          <a:xfrm>
            <a:off x="6009605" y="1131573"/>
            <a:ext cx="0" cy="523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174398-FB9F-8AFD-42F2-05BD490D7265}"/>
              </a:ext>
            </a:extLst>
          </p:cNvPr>
          <p:cNvCxnSpPr/>
          <p:nvPr/>
        </p:nvCxnSpPr>
        <p:spPr>
          <a:xfrm>
            <a:off x="9966956" y="1131573"/>
            <a:ext cx="0" cy="523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3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anim calcmode="lin" valueType="num">
                                      <p:cBhvr>
                                        <p:cTn id="23" dur="1000" fill="hold"/>
                                        <p:tgtEl>
                                          <p:spTgt spid="1028"/>
                                        </p:tgtEl>
                                        <p:attrNameLst>
                                          <p:attrName>ppt_x</p:attrName>
                                        </p:attrNameLst>
                                      </p:cBhvr>
                                      <p:tavLst>
                                        <p:tav tm="0">
                                          <p:val>
                                            <p:strVal val="#ppt_x"/>
                                          </p:val>
                                        </p:tav>
                                        <p:tav tm="100000">
                                          <p:val>
                                            <p:strVal val="#ppt_x"/>
                                          </p:val>
                                        </p:tav>
                                      </p:tavLst>
                                    </p:anim>
                                    <p:anim calcmode="lin" valueType="num">
                                      <p:cBhvr>
                                        <p:cTn id="2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anim calcmode="lin" valueType="num">
                                      <p:cBhvr additive="base">
                                        <p:cTn id="37" dur="500" fill="hold"/>
                                        <p:tgtEl>
                                          <p:spTgt spid="1030"/>
                                        </p:tgtEl>
                                        <p:attrNameLst>
                                          <p:attrName>ppt_x</p:attrName>
                                        </p:attrNameLst>
                                      </p:cBhvr>
                                      <p:tavLst>
                                        <p:tav tm="0">
                                          <p:val>
                                            <p:strVal val="#ppt_x"/>
                                          </p:val>
                                        </p:tav>
                                        <p:tav tm="100000">
                                          <p:val>
                                            <p:strVal val="#ppt_x"/>
                                          </p:val>
                                        </p:tav>
                                      </p:tavLst>
                                    </p:anim>
                                    <p:anim calcmode="lin" valueType="num">
                                      <p:cBhvr additive="base">
                                        <p:cTn id="38" dur="500" fill="hold"/>
                                        <p:tgtEl>
                                          <p:spTgt spid="103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 calcmode="lin" valueType="num">
                                      <p:cBhvr additive="base">
                                        <p:cTn id="41" dur="500" fill="hold"/>
                                        <p:tgtEl>
                                          <p:spTgt spid="1032"/>
                                        </p:tgtEl>
                                        <p:attrNameLst>
                                          <p:attrName>ppt_x</p:attrName>
                                        </p:attrNameLst>
                                      </p:cBhvr>
                                      <p:tavLst>
                                        <p:tav tm="0">
                                          <p:val>
                                            <p:strVal val="#ppt_x"/>
                                          </p:val>
                                        </p:tav>
                                        <p:tav tm="100000">
                                          <p:val>
                                            <p:strVal val="#ppt_x"/>
                                          </p:val>
                                        </p:tav>
                                      </p:tavLst>
                                    </p:anim>
                                    <p:anim calcmode="lin" valueType="num">
                                      <p:cBhvr additive="base">
                                        <p:cTn id="42"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6" presetClass="entr" presetSubtype="16"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ircle(in)">
                                      <p:cBhvr>
                                        <p:cTn id="51" dur="2000"/>
                                        <p:tgtEl>
                                          <p:spTgt spid="26"/>
                                        </p:tgtEl>
                                      </p:cBhvr>
                                    </p:animEffect>
                                  </p:childTnLst>
                                </p:cTn>
                              </p:par>
                              <p:par>
                                <p:cTn id="52" presetID="2" presetClass="entr" presetSubtype="4" fill="hold" nodeType="withEffect">
                                  <p:stCondLst>
                                    <p:cond delay="0"/>
                                  </p:stCondLst>
                                  <p:childTnLst>
                                    <p:set>
                                      <p:cBhvr>
                                        <p:cTn id="53" dur="1" fill="hold">
                                          <p:stCondLst>
                                            <p:cond delay="0"/>
                                          </p:stCondLst>
                                        </p:cTn>
                                        <p:tgtEl>
                                          <p:spTgt spid="1034"/>
                                        </p:tgtEl>
                                        <p:attrNameLst>
                                          <p:attrName>style.visibility</p:attrName>
                                        </p:attrNameLst>
                                      </p:cBhvr>
                                      <p:to>
                                        <p:strVal val="visible"/>
                                      </p:to>
                                    </p:set>
                                    <p:anim calcmode="lin" valueType="num">
                                      <p:cBhvr additive="base">
                                        <p:cTn id="54" dur="500" fill="hold"/>
                                        <p:tgtEl>
                                          <p:spTgt spid="1034"/>
                                        </p:tgtEl>
                                        <p:attrNameLst>
                                          <p:attrName>ppt_x</p:attrName>
                                        </p:attrNameLst>
                                      </p:cBhvr>
                                      <p:tavLst>
                                        <p:tav tm="0">
                                          <p:val>
                                            <p:strVal val="#ppt_x"/>
                                          </p:val>
                                        </p:tav>
                                        <p:tav tm="100000">
                                          <p:val>
                                            <p:strVal val="#ppt_x"/>
                                          </p:val>
                                        </p:tav>
                                      </p:tavLst>
                                    </p:anim>
                                    <p:anim calcmode="lin" valueType="num">
                                      <p:cBhvr additive="base">
                                        <p:cTn id="55" dur="500" fill="hold"/>
                                        <p:tgtEl>
                                          <p:spTgt spid="1034"/>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1036"/>
                                        </p:tgtEl>
                                        <p:attrNameLst>
                                          <p:attrName>style.visibility</p:attrName>
                                        </p:attrNameLst>
                                      </p:cBhvr>
                                      <p:to>
                                        <p:strVal val="visible"/>
                                      </p:to>
                                    </p:set>
                                    <p:anim calcmode="lin" valueType="num">
                                      <p:cBhvr additive="base">
                                        <p:cTn id="58" dur="500" fill="hold"/>
                                        <p:tgtEl>
                                          <p:spTgt spid="1036"/>
                                        </p:tgtEl>
                                        <p:attrNameLst>
                                          <p:attrName>ppt_x</p:attrName>
                                        </p:attrNameLst>
                                      </p:cBhvr>
                                      <p:tavLst>
                                        <p:tav tm="0">
                                          <p:val>
                                            <p:strVal val="#ppt_x"/>
                                          </p:val>
                                        </p:tav>
                                        <p:tav tm="100000">
                                          <p:val>
                                            <p:strVal val="#ppt_x"/>
                                          </p:val>
                                        </p:tav>
                                      </p:tavLst>
                                    </p:anim>
                                    <p:anim calcmode="lin" valueType="num">
                                      <p:cBhvr additive="base">
                                        <p:cTn id="59" dur="500" fill="hold"/>
                                        <p:tgtEl>
                                          <p:spTgt spid="103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 name="Google Shape;189;p43">
            <a:extLst>
              <a:ext uri="{FF2B5EF4-FFF2-40B4-BE49-F238E27FC236}">
                <a16:creationId xmlns:a16="http://schemas.microsoft.com/office/drawing/2014/main" id="{79057E94-8129-9496-10BF-D468F59DD943}"/>
              </a:ext>
            </a:extLst>
          </p:cNvPr>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 name="Google Shape;191;p43">
            <a:extLst>
              <a:ext uri="{FF2B5EF4-FFF2-40B4-BE49-F238E27FC236}">
                <a16:creationId xmlns:a16="http://schemas.microsoft.com/office/drawing/2014/main" id="{4F6D18B6-41C8-0FB0-AC40-F5C53B85158A}"/>
              </a:ext>
            </a:extLst>
          </p:cNvPr>
          <p:cNvSpPr txBox="1"/>
          <p:nvPr/>
        </p:nvSpPr>
        <p:spPr>
          <a:xfrm>
            <a:off x="442025" y="338330"/>
            <a:ext cx="6477000"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REFERENCES</a:t>
            </a:r>
            <a:endParaRPr lang="en-US" sz="1400" b="1" i="0" u="none" strike="noStrike" cap="none" dirty="0">
              <a:solidFill>
                <a:schemeClr val="accen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2186621E-9EC7-AC90-65E5-A1FFD8D73B6A}"/>
              </a:ext>
            </a:extLst>
          </p:cNvPr>
          <p:cNvSpPr txBox="1"/>
          <p:nvPr/>
        </p:nvSpPr>
        <p:spPr>
          <a:xfrm>
            <a:off x="329184" y="994679"/>
            <a:ext cx="8790432" cy="5522024"/>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p:spPr>
        <p:txBody>
          <a:bodyPr wrap="square">
            <a:spAutoFit/>
          </a:bodyPr>
          <a:lstStyle/>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Transfer_learning_using_VGG-16_with_Deep_Convoluti OCTOBER 2019</a:t>
            </a:r>
            <a:endParaRPr lang="en-IN" sz="1800" u="none" strike="noStrike" dirty="0">
              <a:effectLst/>
              <a:latin typeface="Times New Roman" panose="02020603050405020304" pitchFamily="18" charset="0"/>
              <a:ea typeface="Times New Roman" panose="02020603050405020304" pitchFamily="18" charset="0"/>
            </a:endParaRPr>
          </a:p>
          <a:p>
            <a:pPr marL="914400">
              <a:lnSpc>
                <a:spcPct val="98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Explore Visual Concept Formation for Image Classification</a:t>
            </a:r>
            <a:endParaRPr lang="en-IN" sz="1800" u="none" strike="noStrike" dirty="0">
              <a:effectLst/>
              <a:latin typeface="Times New Roman" panose="02020603050405020304" pitchFamily="18" charset="0"/>
              <a:ea typeface="Times New Roman" panose="02020603050405020304" pitchFamily="18" charset="0"/>
            </a:endParaRPr>
          </a:p>
          <a:p>
            <a:pPr marL="914400">
              <a:lnSpc>
                <a:spcPct val="98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Subramanya_Fooling_Network_Interpretation_in_Image_Classification_ICCV_2019_paper 	2019</a:t>
            </a:r>
            <a:endParaRPr lang="en-IN" sz="1800" u="none" strike="noStrike" dirty="0">
              <a:effectLst/>
              <a:latin typeface="Times New Roman" panose="02020603050405020304" pitchFamily="18" charset="0"/>
              <a:ea typeface="Times New Roman" panose="02020603050405020304" pitchFamily="18" charset="0"/>
            </a:endParaRPr>
          </a:p>
          <a:p>
            <a:pPr marL="914400">
              <a:lnSpc>
                <a:spcPct val="98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Household Animals Classification Using Deep Learning 	</a:t>
            </a:r>
            <a:endParaRPr lang="en-IN" sz="1800" u="none" strike="noStrike" dirty="0">
              <a:effectLst/>
              <a:latin typeface="Times New Roman" panose="02020603050405020304" pitchFamily="18" charset="0"/>
              <a:ea typeface="Times New Roman" panose="02020603050405020304" pitchFamily="18" charset="0"/>
            </a:endParaRPr>
          </a:p>
          <a:p>
            <a:pPr marL="914400">
              <a:lnSpc>
                <a:spcPct val="98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Image Classification – Cat and Dog Images 2019</a:t>
            </a:r>
            <a:endParaRPr lang="en-IN" sz="1800" u="none" strike="noStrike" dirty="0">
              <a:effectLst/>
              <a:latin typeface="Times New Roman" panose="02020603050405020304" pitchFamily="18" charset="0"/>
              <a:ea typeface="Times New Roman" panose="02020603050405020304" pitchFamily="18" charset="0"/>
            </a:endParaRPr>
          </a:p>
          <a:p>
            <a:pPr marL="914400">
              <a:lnSpc>
                <a:spcPct val="98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Image Classification – Cat and Dog Images 2016</a:t>
            </a:r>
            <a:endParaRPr lang="en-IN" sz="1800" u="none" strike="noStrike" dirty="0">
              <a:effectLst/>
              <a:latin typeface="Times New Roman" panose="02020603050405020304" pitchFamily="18" charset="0"/>
              <a:ea typeface="Times New Roman" panose="02020603050405020304" pitchFamily="18" charset="0"/>
            </a:endParaRPr>
          </a:p>
          <a:p>
            <a:pPr marL="914400">
              <a:lnSpc>
                <a:spcPct val="98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Evolutionary algorithms deceive humans and</a:t>
            </a:r>
            <a:endParaRPr lang="en-IN" sz="1800" u="none" strike="noStrike" dirty="0">
              <a:effectLst/>
              <a:latin typeface="Times New Roman" panose="02020603050405020304" pitchFamily="18" charset="0"/>
              <a:ea typeface="Times New Roman" panose="02020603050405020304" pitchFamily="18" charset="0"/>
            </a:endParaRPr>
          </a:p>
          <a:p>
            <a:pPr marL="914400">
              <a:lnSpc>
                <a:spcPct val="98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machines at image classification: an extended</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proof of concept on two scenario 2020</a:t>
            </a:r>
            <a:endParaRPr lang="en-IN" sz="1800" u="none" strike="noStrike" dirty="0">
              <a:effectLst/>
              <a:latin typeface="Times New Roman" panose="02020603050405020304" pitchFamily="18" charset="0"/>
              <a:ea typeface="Times New Roman" panose="02020603050405020304" pitchFamily="18" charset="0"/>
            </a:endParaRPr>
          </a:p>
          <a:p>
            <a:pPr marL="914400">
              <a:lnSpc>
                <a:spcPct val="98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Deep learning for image classification on very small datasets using transfer learning 2019</a:t>
            </a:r>
            <a:endParaRPr lang="en-IN" sz="1800" u="none" strike="noStrike" dirty="0">
              <a:effectLst/>
              <a:latin typeface="Times New Roman" panose="02020603050405020304" pitchFamily="18" charset="0"/>
              <a:ea typeface="Times New Roman" panose="02020603050405020304" pitchFamily="18" charset="0"/>
            </a:endParaRPr>
          </a:p>
          <a:p>
            <a:pPr marL="914400">
              <a:lnSpc>
                <a:spcPct val="98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98000"/>
              </a:lnSpc>
              <a:spcBef>
                <a:spcPts val="5"/>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Deep learning for image classification on very small datasets using transfer learning 2020</a:t>
            </a:r>
            <a:endParaRPr lang="en-IN" sz="1800" u="none" strike="noStrike" dirty="0">
              <a:effectLst/>
              <a:latin typeface="Times New Roman" panose="02020603050405020304" pitchFamily="18" charset="0"/>
              <a:ea typeface="Times New Roman" panose="02020603050405020304" pitchFamily="18" charset="0"/>
            </a:endParaRPr>
          </a:p>
        </p:txBody>
      </p:sp>
      <p:pic>
        <p:nvPicPr>
          <p:cNvPr id="2050" name="Picture 2" descr="GitHub - ReiCHU31/Cat-Dog-Classification-Flask-App: We successfully built a  deep neural network model by implementing Convolutional Neural Network  (CNN) to classify dog and cat images with very high accuracy 97.32 %. In  addition, we">
            <a:extLst>
              <a:ext uri="{FF2B5EF4-FFF2-40B4-BE49-F238E27FC236}">
                <a16:creationId xmlns:a16="http://schemas.microsoft.com/office/drawing/2014/main" id="{1E411DDA-900A-8A3D-97A4-9EF0F658F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392" y="2484961"/>
            <a:ext cx="5480304" cy="3082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32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Title 1">
            <a:extLst>
              <a:ext uri="{FF2B5EF4-FFF2-40B4-BE49-F238E27FC236}">
                <a16:creationId xmlns:a16="http://schemas.microsoft.com/office/drawing/2014/main" id="{60FEDCBD-2CB3-57E9-C4B1-92109D474436}"/>
              </a:ext>
            </a:extLst>
          </p:cNvPr>
          <p:cNvSpPr txBox="1">
            <a:spLocks/>
          </p:cNvSpPr>
          <p:nvPr/>
        </p:nvSpPr>
        <p:spPr>
          <a:xfrm>
            <a:off x="7072117" y="4206697"/>
            <a:ext cx="4945598" cy="208940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9pPr>
          </a:lstStyle>
          <a:p>
            <a:r>
              <a:rPr lang="en-US" dirty="0"/>
              <a:t>Thank You!!!</a:t>
            </a:r>
          </a:p>
          <a:p>
            <a:r>
              <a:rPr lang="en-GB" sz="1800" dirty="0"/>
              <a:t>- S M SUTHARSAN RAJ</a:t>
            </a:r>
          </a:p>
        </p:txBody>
      </p:sp>
      <p:pic>
        <p:nvPicPr>
          <p:cNvPr id="3" name="Picture 2" descr="Thank Pictures | Download Free Images on Unsplash">
            <a:extLst>
              <a:ext uri="{FF2B5EF4-FFF2-40B4-BE49-F238E27FC236}">
                <a16:creationId xmlns:a16="http://schemas.microsoft.com/office/drawing/2014/main" id="{84E0EEDF-DF59-0431-DA7C-8A6BA543A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320" y="1133666"/>
            <a:ext cx="4544777" cy="19402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Classifier - Cats🐱 vs Dogs🐶 | by Greg Surma | Medium">
            <a:extLst>
              <a:ext uri="{FF2B5EF4-FFF2-40B4-BE49-F238E27FC236}">
                <a16:creationId xmlns:a16="http://schemas.microsoft.com/office/drawing/2014/main" id="{82FC7D84-3E42-0D61-51CB-276FA986E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592" y="1133666"/>
            <a:ext cx="3632127" cy="19402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Classification with Convolutional Network - Algoritma Data Science  School">
            <a:extLst>
              <a:ext uri="{FF2B5EF4-FFF2-40B4-BE49-F238E27FC236}">
                <a16:creationId xmlns:a16="http://schemas.microsoft.com/office/drawing/2014/main" id="{D25C8478-1275-380F-698F-6FBA348981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056" y="3429000"/>
            <a:ext cx="5666232" cy="3048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1633"/>
              </a:solidFill>
              <a:effectLst/>
              <a:uLnTx/>
              <a:uFillTx/>
              <a:latin typeface="Arial"/>
              <a:ea typeface="Arial"/>
              <a:cs typeface="Arial"/>
              <a:sym typeface="Arial"/>
            </a:endParaRPr>
          </a:p>
        </p:txBody>
      </p:sp>
      <p:sp>
        <p:nvSpPr>
          <p:cNvPr id="191" name="Google Shape;191;p43"/>
          <p:cNvSpPr txBox="1"/>
          <p:nvPr/>
        </p:nvSpPr>
        <p:spPr>
          <a:xfrm>
            <a:off x="442025" y="338330"/>
            <a:ext cx="6477000" cy="461665"/>
          </a:xfrm>
          <a:prstGeom prst="rect">
            <a:avLst/>
          </a:prstGeom>
          <a:noFill/>
          <a:ln>
            <a:noFill/>
          </a:ln>
        </p:spPr>
        <p:txBody>
          <a:bodyPr spcFirstLastPara="1" wrap="square" lIns="91425" tIns="45700" rIns="91425" bIns="45700" anchor="t" anchorCtr="0">
            <a:spAutoFit/>
          </a:bodyPr>
          <a:lstStyle/>
          <a:p>
            <a:pPr marL="342891" marR="0" lvl="0" indent="-342891"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FFAB40"/>
                </a:solidFill>
                <a:effectLst/>
                <a:uLnTx/>
                <a:uFillTx/>
                <a:latin typeface="Calibri"/>
                <a:ea typeface="Calibri"/>
                <a:cs typeface="Calibri"/>
                <a:sym typeface="Calibri"/>
              </a:rPr>
              <a:t>HIGH LEVEL ARCHITECTURE : VGG-16</a:t>
            </a:r>
            <a:endParaRPr kumimoji="0" lang="en-US" sz="1400" b="1" i="0" u="none" strike="noStrike" kern="0" cap="none" spc="0" normalizeH="0" baseline="0" noProof="0" dirty="0">
              <a:ln>
                <a:noFill/>
              </a:ln>
              <a:solidFill>
                <a:srgbClr val="FFAB40"/>
              </a:solidFill>
              <a:effectLst/>
              <a:uLnTx/>
              <a:uFillTx/>
              <a:latin typeface="Calibri"/>
              <a:ea typeface="Calibri"/>
              <a:cs typeface="Calibri"/>
              <a:sym typeface="Calibri"/>
            </a:endParaRPr>
          </a:p>
        </p:txBody>
      </p:sp>
      <p:pic>
        <p:nvPicPr>
          <p:cNvPr id="9218" name="Picture 2" descr="VGG 16 Easiest Explanation. VGG16: It is a convolutional neural… | by  Tanmay Thaker | Nerd For Tech | Medium">
            <a:extLst>
              <a:ext uri="{FF2B5EF4-FFF2-40B4-BE49-F238E27FC236}">
                <a16:creationId xmlns:a16="http://schemas.microsoft.com/office/drawing/2014/main" id="{EC4107B2-5912-983C-F6EB-77FAB790B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5" y="997239"/>
            <a:ext cx="6833680" cy="550838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VGG-16 model architecture -13 convolutional layers and 2 Fully connected layers and 1 SoftMax classifier VGG-16 -Karen Simonyan and Andrew Zisserman introduced VGG-16 architecture in 2014 in their paper Very Deep Convolutional Network for Large Scale Image Recognition. Karen and Andrew created a 16-layer network comprised of convolutional and fully connected layers. Using only 3×3 convolutional layers stacked on top of each other for simplicity.">
            <a:extLst>
              <a:ext uri="{FF2B5EF4-FFF2-40B4-BE49-F238E27FC236}">
                <a16:creationId xmlns:a16="http://schemas.microsoft.com/office/drawing/2014/main" id="{5933DE14-5855-23D8-64EB-ABE7A2B88C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000000"/>
              </a:solidFill>
              <a:effectLst/>
              <a:uLnTx/>
              <a:uFillTx/>
              <a:latin typeface="Arial"/>
              <a:cs typeface="Arial"/>
              <a:sym typeface="Arial"/>
            </a:endParaRPr>
          </a:p>
        </p:txBody>
      </p:sp>
      <p:pic>
        <p:nvPicPr>
          <p:cNvPr id="9226" name="Picture 10" descr="Lightbox">
            <a:extLst>
              <a:ext uri="{FF2B5EF4-FFF2-40B4-BE49-F238E27FC236}">
                <a16:creationId xmlns:a16="http://schemas.microsoft.com/office/drawing/2014/main" id="{1DAAB629-ABC6-2058-58BB-B2174DF1A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368" y="997239"/>
            <a:ext cx="5352287" cy="550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234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1633"/>
              </a:solidFill>
              <a:effectLst/>
              <a:uLnTx/>
              <a:uFillTx/>
              <a:latin typeface="Arial"/>
              <a:ea typeface="Arial"/>
              <a:cs typeface="Arial"/>
              <a:sym typeface="Arial"/>
            </a:endParaRPr>
          </a:p>
        </p:txBody>
      </p:sp>
      <p:sp>
        <p:nvSpPr>
          <p:cNvPr id="191" name="Google Shape;191;p43"/>
          <p:cNvSpPr txBox="1"/>
          <p:nvPr/>
        </p:nvSpPr>
        <p:spPr>
          <a:xfrm>
            <a:off x="442025" y="338330"/>
            <a:ext cx="6477000" cy="461665"/>
          </a:xfrm>
          <a:prstGeom prst="rect">
            <a:avLst/>
          </a:prstGeom>
          <a:noFill/>
          <a:ln>
            <a:noFill/>
          </a:ln>
        </p:spPr>
        <p:txBody>
          <a:bodyPr spcFirstLastPara="1" wrap="square" lIns="91425" tIns="45700" rIns="91425" bIns="45700" anchor="t" anchorCtr="0">
            <a:spAutoFit/>
          </a:bodyPr>
          <a:lstStyle/>
          <a:p>
            <a:pPr marL="342891" marR="0" lvl="0" indent="-342891"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FFAB40"/>
                </a:solidFill>
                <a:effectLst/>
                <a:uLnTx/>
                <a:uFillTx/>
                <a:latin typeface="Calibri"/>
                <a:ea typeface="Calibri"/>
                <a:cs typeface="Calibri"/>
                <a:sym typeface="Calibri"/>
              </a:rPr>
              <a:t>HIGH LEVEL ARCHITECTURE : VGG-16</a:t>
            </a:r>
            <a:endParaRPr kumimoji="0" lang="en-US" sz="1400" b="1" i="0" u="none" strike="noStrike" kern="0" cap="none" spc="0" normalizeH="0" baseline="0" noProof="0" dirty="0">
              <a:ln>
                <a:noFill/>
              </a:ln>
              <a:solidFill>
                <a:srgbClr val="FFAB40"/>
              </a:solidFill>
              <a:effectLst/>
              <a:uLnTx/>
              <a:uFillTx/>
              <a:latin typeface="Calibri"/>
              <a:ea typeface="Calibri"/>
              <a:cs typeface="Calibri"/>
              <a:sym typeface="Calibri"/>
            </a:endParaRPr>
          </a:p>
        </p:txBody>
      </p:sp>
      <p:pic>
        <p:nvPicPr>
          <p:cNvPr id="10242" name="Picture 2" descr="Step by step VGG16 implementation in Keras for beginners | by Rohit Thakur  | Towards Data Science">
            <a:extLst>
              <a:ext uri="{FF2B5EF4-FFF2-40B4-BE49-F238E27FC236}">
                <a16:creationId xmlns:a16="http://schemas.microsoft.com/office/drawing/2014/main" id="{1903A783-D567-B601-7246-5C69943ED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58" y="992886"/>
            <a:ext cx="7639050" cy="56769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VGG Very Deep Convolutional Networks (VGGNet) - What you need to know -  viso.ai">
            <a:extLst>
              <a:ext uri="{FF2B5EF4-FFF2-40B4-BE49-F238E27FC236}">
                <a16:creationId xmlns:a16="http://schemas.microsoft.com/office/drawing/2014/main" id="{53E76E53-2BF3-5E40-1730-2A8FA8B26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2286" y="71627"/>
            <a:ext cx="3247979" cy="6714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634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1633"/>
              </a:solidFill>
              <a:effectLst/>
              <a:uLnTx/>
              <a:uFillTx/>
              <a:latin typeface="Arial"/>
              <a:ea typeface="Arial"/>
              <a:cs typeface="Arial"/>
              <a:sym typeface="Arial"/>
            </a:endParaRPr>
          </a:p>
        </p:txBody>
      </p:sp>
      <p:sp>
        <p:nvSpPr>
          <p:cNvPr id="190" name="Google Shape;190;p43"/>
          <p:cNvSpPr txBox="1"/>
          <p:nvPr/>
        </p:nvSpPr>
        <p:spPr>
          <a:xfrm>
            <a:off x="329184" y="1333499"/>
            <a:ext cx="8607552" cy="5186171"/>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a:ln>
            <a:noFill/>
          </a:ln>
        </p:spPr>
        <p:txBody>
          <a:bodyPr spcFirstLastPara="1" wrap="square" lIns="91425" tIns="45700" rIns="91425" bIns="45700" anchor="t" anchorCtr="0">
            <a:noAutofit/>
          </a:bodyPr>
          <a:lstStyle/>
          <a:p>
            <a:pPr marL="285750" marR="0" lvl="0" indent="-285750" algn="just" defTabSz="914400" rtl="0" eaLnBrk="1" fontAlgn="auto" latinLnBrk="0" hangingPunct="1">
              <a:lnSpc>
                <a:spcPct val="100000"/>
              </a:lnSpc>
              <a:spcBef>
                <a:spcPts val="0"/>
              </a:spcBef>
              <a:spcAft>
                <a:spcPts val="0"/>
              </a:spcAft>
              <a:buClr>
                <a:srgbClr val="001633"/>
              </a:buClr>
              <a:buSzPts val="2200"/>
              <a:buFont typeface="Arial" panose="020B0604020202020204" pitchFamily="34" charset="0"/>
              <a:buChar char="•"/>
              <a:tabLst/>
              <a:defRPr/>
            </a:pPr>
            <a:r>
              <a:rPr kumimoji="0" lang="en-US" sz="1800" b="0" i="0" u="none" strike="noStrike" kern="0" cap="none" spc="0" normalizeH="0" baseline="0" noProof="0" dirty="0">
                <a:ln>
                  <a:noFill/>
                </a:ln>
                <a:solidFill>
                  <a:srgbClr val="212121"/>
                </a:solidFill>
                <a:effectLst/>
                <a:uLnTx/>
                <a:uFillTx/>
                <a:latin typeface="Arial Black" panose="020B0A04020102020204" pitchFamily="34" charset="0"/>
                <a:cs typeface="Arial"/>
                <a:sym typeface="Arial"/>
              </a:rPr>
              <a:t>VGG-16 is a convolutional neural network that is 16 layers deep. You can load a pretrained version of the network trained on more than a million images from the ImageNet database</a:t>
            </a:r>
            <a:endParaRPr kumimoji="0" lang="en-US" sz="1800" b="0" i="0" u="none" strike="noStrike" kern="0" cap="none" spc="0" normalizeH="0" baseline="0" noProof="0" dirty="0">
              <a:ln>
                <a:noFill/>
              </a:ln>
              <a:solidFill>
                <a:srgbClr val="444444"/>
              </a:solidFill>
              <a:effectLst/>
              <a:uLnTx/>
              <a:uFillTx/>
              <a:latin typeface="Arial Black" panose="020B0A04020102020204" pitchFamily="34" charset="0"/>
              <a:cs typeface="Arial"/>
              <a:sym typeface="Arial"/>
            </a:endParaRPr>
          </a:p>
          <a:p>
            <a:pPr marL="0" marR="0" lvl="0" indent="0" algn="just" defTabSz="914400" rtl="0" eaLnBrk="1" fontAlgn="auto" latinLnBrk="0" hangingPunct="1">
              <a:lnSpc>
                <a:spcPct val="100000"/>
              </a:lnSpc>
              <a:spcBef>
                <a:spcPts val="0"/>
              </a:spcBef>
              <a:spcAft>
                <a:spcPts val="0"/>
              </a:spcAft>
              <a:buClr>
                <a:srgbClr val="001633"/>
              </a:buClr>
              <a:buSzPts val="2200"/>
              <a:buFont typeface="Arial"/>
              <a:buNone/>
              <a:tabLst/>
              <a:defRPr/>
            </a:pPr>
            <a:endParaRPr kumimoji="0" lang="en-US" sz="1800" b="0" i="0" u="none" strike="noStrike" kern="0" cap="none" spc="0" normalizeH="0" baseline="0" noProof="0" dirty="0">
              <a:ln>
                <a:noFill/>
              </a:ln>
              <a:solidFill>
                <a:srgbClr val="444444"/>
              </a:solidFill>
              <a:effectLst/>
              <a:uLnTx/>
              <a:uFillTx/>
              <a:latin typeface="Arial Black" panose="020B0A04020102020204" pitchFamily="34" charset="0"/>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1633"/>
              </a:buClr>
              <a:buSzPts val="2200"/>
              <a:buFont typeface="Arial" panose="020B0604020202020204" pitchFamily="34" charset="0"/>
              <a:buChar char="•"/>
              <a:tabLst/>
              <a:defRPr/>
            </a:pPr>
            <a:r>
              <a:rPr kumimoji="0" lang="en-US" sz="1800" b="0" i="0" u="none" strike="noStrike" kern="0" cap="none" spc="0" normalizeH="0" baseline="0" noProof="0" dirty="0">
                <a:ln>
                  <a:noFill/>
                </a:ln>
                <a:solidFill>
                  <a:srgbClr val="001633"/>
                </a:solidFill>
                <a:effectLst/>
                <a:uLnTx/>
                <a:uFillTx/>
                <a:latin typeface="Arial Black" panose="020B0A04020102020204" pitchFamily="34" charset="0"/>
                <a:cs typeface="Arial"/>
                <a:sym typeface="Arial"/>
              </a:rPr>
              <a:t>An improvement over CNN</a:t>
            </a:r>
          </a:p>
          <a:p>
            <a:pPr marL="0" marR="0" lvl="0" indent="0" algn="just" defTabSz="914400" rtl="0" eaLnBrk="1" fontAlgn="auto" latinLnBrk="0" hangingPunct="1">
              <a:lnSpc>
                <a:spcPct val="100000"/>
              </a:lnSpc>
              <a:spcBef>
                <a:spcPts val="0"/>
              </a:spcBef>
              <a:spcAft>
                <a:spcPts val="0"/>
              </a:spcAft>
              <a:buClr>
                <a:srgbClr val="001633"/>
              </a:buClr>
              <a:buSzPts val="2200"/>
              <a:buFont typeface="Arial"/>
              <a:buNone/>
              <a:tabLst/>
              <a:defRPr/>
            </a:pPr>
            <a:endParaRPr kumimoji="0" lang="en-US" sz="1800" b="0" i="0" u="none" strike="noStrike" kern="0" cap="none" spc="0" normalizeH="0" baseline="0" noProof="0" dirty="0">
              <a:ln>
                <a:noFill/>
              </a:ln>
              <a:solidFill>
                <a:srgbClr val="001633"/>
              </a:solidFill>
              <a:effectLst/>
              <a:uLnTx/>
              <a:uFillTx/>
              <a:latin typeface="Arial Black" panose="020B0A04020102020204" pitchFamily="34" charset="0"/>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1633"/>
              </a:buClr>
              <a:buSzPts val="2200"/>
              <a:buFont typeface="Arial" panose="020B0604020202020204" pitchFamily="34" charset="0"/>
              <a:buChar char="•"/>
              <a:tabLst/>
              <a:defRPr/>
            </a:pPr>
            <a:r>
              <a:rPr kumimoji="0" lang="en-US" sz="1800" b="0" i="0" u="none" strike="noStrike" kern="0" cap="none" spc="0" normalizeH="0" baseline="0" noProof="0" dirty="0">
                <a:ln>
                  <a:noFill/>
                </a:ln>
                <a:solidFill>
                  <a:srgbClr val="001633"/>
                </a:solidFill>
                <a:effectLst/>
                <a:uLnTx/>
                <a:uFillTx/>
                <a:latin typeface="Arial Black" panose="020B0A04020102020204" pitchFamily="34" charset="0"/>
                <a:cs typeface="Arial"/>
                <a:sym typeface="Arial"/>
              </a:rPr>
              <a:t>Karen </a:t>
            </a:r>
            <a:r>
              <a:rPr kumimoji="0" lang="en-US" sz="1800" b="0" i="0" u="none" strike="noStrike" kern="0" cap="none" spc="0" normalizeH="0" baseline="0" noProof="0" dirty="0" err="1">
                <a:ln>
                  <a:noFill/>
                </a:ln>
                <a:solidFill>
                  <a:srgbClr val="001633"/>
                </a:solidFill>
                <a:effectLst/>
                <a:uLnTx/>
                <a:uFillTx/>
                <a:latin typeface="Arial Black" panose="020B0A04020102020204" pitchFamily="34" charset="0"/>
                <a:cs typeface="Arial"/>
                <a:sym typeface="Arial"/>
              </a:rPr>
              <a:t>Simonyan</a:t>
            </a:r>
            <a:r>
              <a:rPr kumimoji="0" lang="en-US" sz="1800" b="0" i="0" u="none" strike="noStrike" kern="0" cap="none" spc="0" normalizeH="0" baseline="0" noProof="0" dirty="0">
                <a:ln>
                  <a:noFill/>
                </a:ln>
                <a:solidFill>
                  <a:srgbClr val="001633"/>
                </a:solidFill>
                <a:effectLst/>
                <a:uLnTx/>
                <a:uFillTx/>
                <a:latin typeface="Arial Black" panose="020B0A04020102020204" pitchFamily="34" charset="0"/>
                <a:cs typeface="Arial"/>
                <a:sym typeface="Arial"/>
              </a:rPr>
              <a:t> and Andrew Zisserman proposed the idea of the VGG network in 2013 and submitted the actual model based on the idea in the 2014 ImageNet Challenge. They called it VGG after the department of Visual Geometry Group in the University of Oxford that they belonged to. </a:t>
            </a:r>
          </a:p>
          <a:p>
            <a:pPr marL="0" marR="0" lvl="0" indent="0" algn="just" defTabSz="914400" rtl="0" eaLnBrk="1" fontAlgn="auto" latinLnBrk="0" hangingPunct="1">
              <a:lnSpc>
                <a:spcPct val="100000"/>
              </a:lnSpc>
              <a:spcBef>
                <a:spcPts val="0"/>
              </a:spcBef>
              <a:spcAft>
                <a:spcPts val="0"/>
              </a:spcAft>
              <a:buClr>
                <a:srgbClr val="001633"/>
              </a:buClr>
              <a:buSzPts val="2200"/>
              <a:buFont typeface="Arial"/>
              <a:buNone/>
              <a:tabLst/>
              <a:defRPr/>
            </a:pPr>
            <a:endParaRPr kumimoji="0" lang="en-US" sz="1800" b="0" i="0" u="none" strike="noStrike" kern="0" cap="none" spc="0" normalizeH="0" baseline="0" noProof="0" dirty="0">
              <a:ln>
                <a:noFill/>
              </a:ln>
              <a:solidFill>
                <a:srgbClr val="001633"/>
              </a:solidFill>
              <a:effectLst/>
              <a:uLnTx/>
              <a:uFillTx/>
              <a:latin typeface="Arial Black" panose="020B0A04020102020204" pitchFamily="34" charset="0"/>
              <a:ea typeface="Calibri"/>
              <a:cs typeface="Calibri"/>
              <a:sym typeface="Calibri"/>
            </a:endParaRPr>
          </a:p>
          <a:p>
            <a:pPr marL="285750" marR="0" lvl="0" indent="-285750" algn="just" defTabSz="914400" rtl="0" eaLnBrk="1" fontAlgn="auto" latinLnBrk="0" hangingPunct="1">
              <a:lnSpc>
                <a:spcPct val="100000"/>
              </a:lnSpc>
              <a:spcBef>
                <a:spcPts val="0"/>
              </a:spcBef>
              <a:spcAft>
                <a:spcPts val="0"/>
              </a:spcAft>
              <a:buClr>
                <a:srgbClr val="001633"/>
              </a:buClr>
              <a:buSzPts val="2200"/>
              <a:buFont typeface="Arial" panose="020B0604020202020204" pitchFamily="34" charset="0"/>
              <a:buChar char="•"/>
              <a:tabLst/>
              <a:defRPr/>
            </a:pPr>
            <a:r>
              <a:rPr kumimoji="0" lang="en-US" sz="1800" b="0" i="0" u="none" strike="noStrike" kern="0" cap="none" spc="0" normalizeH="0" baseline="0" noProof="0" dirty="0">
                <a:ln>
                  <a:noFill/>
                </a:ln>
                <a:solidFill>
                  <a:srgbClr val="001633"/>
                </a:solidFill>
                <a:effectLst/>
                <a:uLnTx/>
                <a:uFillTx/>
                <a:latin typeface="Arial Black" panose="020B0A04020102020204" pitchFamily="34" charset="0"/>
                <a:cs typeface="Arial"/>
                <a:sym typeface="Arial"/>
              </a:rPr>
              <a:t>The idea behind using 3 x 3 filters uniformly is something that makes the VGG stand out. Two consecutive 3 x 3 filters provide for an effective receptive field of 5 x 5. Similarly, three 3 x 3 filters make up for a receptive field of 7 x 7. This way, a combination of multiple 3 x 3 filters can stand in for a receptive area of a larger size. </a:t>
            </a:r>
          </a:p>
          <a:p>
            <a:pPr marL="0" marR="0" lvl="0" indent="0" algn="just" defTabSz="914400" rtl="0" eaLnBrk="1" fontAlgn="auto" latinLnBrk="0" hangingPunct="1">
              <a:lnSpc>
                <a:spcPct val="100000"/>
              </a:lnSpc>
              <a:spcBef>
                <a:spcPts val="0"/>
              </a:spcBef>
              <a:spcAft>
                <a:spcPts val="0"/>
              </a:spcAft>
              <a:buClr>
                <a:srgbClr val="001633"/>
              </a:buClr>
              <a:buSzPts val="2200"/>
              <a:buFont typeface="Arial"/>
              <a:buNone/>
              <a:tabLst/>
              <a:defRPr/>
            </a:pPr>
            <a:endParaRPr kumimoji="0" lang="en-US" sz="1800" b="0" i="0" u="none" strike="noStrike" kern="0" cap="none" spc="0" normalizeH="0" baseline="0" noProof="0" dirty="0">
              <a:ln>
                <a:noFill/>
              </a:ln>
              <a:solidFill>
                <a:srgbClr val="444444"/>
              </a:solidFill>
              <a:effectLst/>
              <a:uLnTx/>
              <a:uFillTx/>
              <a:latin typeface="Arial Black" panose="020B0A04020102020204" pitchFamily="34" charset="0"/>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1633"/>
              </a:buClr>
              <a:buSzPts val="2200"/>
              <a:buFont typeface="Arial"/>
              <a:buNone/>
              <a:tabLst/>
              <a:defRPr/>
            </a:pPr>
            <a:endParaRPr kumimoji="0" sz="1800" b="0" i="0" u="none" strike="noStrike" kern="0" cap="none" spc="0" normalizeH="0" baseline="0" noProof="0" dirty="0">
              <a:ln>
                <a:noFill/>
              </a:ln>
              <a:solidFill>
                <a:srgbClr val="FFAB40"/>
              </a:solidFill>
              <a:effectLst/>
              <a:uLnTx/>
              <a:uFillTx/>
              <a:latin typeface="Arial Black" panose="020B0A04020102020204" pitchFamily="34" charset="0"/>
              <a:ea typeface="Calibri"/>
              <a:cs typeface="Calibri"/>
              <a:sym typeface="Calibri"/>
            </a:endParaRPr>
          </a:p>
        </p:txBody>
      </p:sp>
      <p:sp>
        <p:nvSpPr>
          <p:cNvPr id="191" name="Google Shape;191;p43"/>
          <p:cNvSpPr txBox="1"/>
          <p:nvPr/>
        </p:nvSpPr>
        <p:spPr>
          <a:xfrm>
            <a:off x="442025" y="338330"/>
            <a:ext cx="6477000" cy="461665"/>
          </a:xfrm>
          <a:prstGeom prst="rect">
            <a:avLst/>
          </a:prstGeom>
          <a:noFill/>
          <a:ln>
            <a:noFill/>
          </a:ln>
        </p:spPr>
        <p:txBody>
          <a:bodyPr spcFirstLastPara="1" wrap="square" lIns="91425" tIns="45700" rIns="91425" bIns="45700" anchor="t" anchorCtr="0">
            <a:spAutoFit/>
          </a:bodyPr>
          <a:lstStyle/>
          <a:p>
            <a:pPr marL="342891" marR="0" lvl="0" indent="-342891"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FFAB40"/>
                </a:solidFill>
                <a:effectLst/>
                <a:uLnTx/>
                <a:uFillTx/>
                <a:latin typeface="Calibri"/>
                <a:ea typeface="Calibri"/>
                <a:cs typeface="Calibri"/>
                <a:sym typeface="Calibri"/>
              </a:rPr>
              <a:t>HIGH LEVEL ARCHITECTURE : VGG-16</a:t>
            </a:r>
            <a:endParaRPr kumimoji="0" lang="en-US" sz="1400" b="1" i="0" u="none" strike="noStrike" kern="0" cap="none" spc="0" normalizeH="0" baseline="0" noProof="0" dirty="0">
              <a:ln>
                <a:noFill/>
              </a:ln>
              <a:solidFill>
                <a:srgbClr val="FFAB40"/>
              </a:solidFill>
              <a:effectLst/>
              <a:uLnTx/>
              <a:uFillTx/>
              <a:latin typeface="Calibri"/>
              <a:ea typeface="Calibri"/>
              <a:cs typeface="Calibri"/>
              <a:sym typeface="Calibri"/>
            </a:endParaRPr>
          </a:p>
        </p:txBody>
      </p:sp>
      <p:sp>
        <p:nvSpPr>
          <p:cNvPr id="5" name="TextBox 4">
            <a:extLst>
              <a:ext uri="{FF2B5EF4-FFF2-40B4-BE49-F238E27FC236}">
                <a16:creationId xmlns:a16="http://schemas.microsoft.com/office/drawing/2014/main" id="{AA991EA3-F955-B2B4-8DC5-B298E47D76B4}"/>
              </a:ext>
            </a:extLst>
          </p:cNvPr>
          <p:cNvSpPr txBox="1"/>
          <p:nvPr/>
        </p:nvSpPr>
        <p:spPr>
          <a:xfrm>
            <a:off x="9204960" y="945620"/>
            <a:ext cx="2657856" cy="5755422"/>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333333"/>
                </a:solidFill>
                <a:effectLst/>
                <a:uLnTx/>
                <a:uFillTx/>
                <a:latin typeface="Roboto" panose="02000000000000000000" pitchFamily="2" charset="0"/>
                <a:cs typeface="Arial"/>
                <a:sym typeface="Arial"/>
              </a:rPr>
              <a:t>COMPLEXITY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333333"/>
                </a:solidFill>
                <a:effectLst/>
                <a:uLnTx/>
                <a:uFillTx/>
                <a:latin typeface="Roboto" panose="02000000000000000000" pitchFamily="2" charset="0"/>
                <a:cs typeface="Arial"/>
                <a:sym typeface="Arial"/>
              </a:rPr>
              <a:t>The number of filters that we can use doubles on every step or through every stack of the convolution layer. This is a major principle used to design the architecture of the VGG16 network. One of the crucial downsides of the VGG16 network is that it is a huge network, which means that it takes more time to train its parameters. Because of its depth and number of fully connected layers, the VGG16 model is more than 533MB. This makes implementing a VGG network a time-consuming task.</a:t>
            </a:r>
            <a:br>
              <a:rPr kumimoji="0" lang="en-US" sz="1600" b="1" i="0" u="none" strike="noStrike" kern="0" cap="none" spc="0" normalizeH="0" baseline="0" noProof="0" dirty="0">
                <a:ln>
                  <a:noFill/>
                </a:ln>
                <a:solidFill>
                  <a:srgbClr val="000000"/>
                </a:solidFill>
                <a:effectLst/>
                <a:uLnTx/>
                <a:uFillTx/>
                <a:latin typeface="Arial"/>
                <a:cs typeface="Arial"/>
                <a:sym typeface="Arial"/>
              </a:rPr>
            </a:br>
            <a:endParaRPr kumimoji="0" lang="en-IN" sz="16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14797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442025" y="338330"/>
            <a:ext cx="6477000"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HIGH LEVEL ARCHITECTURE : VGG-19</a:t>
            </a:r>
            <a:endParaRPr lang="en-US" sz="1400" b="1" i="0" u="none" strike="noStrike" cap="none" dirty="0">
              <a:solidFill>
                <a:schemeClr val="accent1"/>
              </a:solidFill>
              <a:latin typeface="Calibri"/>
              <a:ea typeface="Calibri"/>
              <a:cs typeface="Calibri"/>
              <a:sym typeface="Calibri"/>
            </a:endParaRPr>
          </a:p>
        </p:txBody>
      </p:sp>
      <p:pic>
        <p:nvPicPr>
          <p:cNvPr id="11268" name="Picture 4" descr="VGG-16 and VGG-19 CNN Architectures . | by Anas BRITAL | Medium">
            <a:extLst>
              <a:ext uri="{FF2B5EF4-FFF2-40B4-BE49-F238E27FC236}">
                <a16:creationId xmlns:a16="http://schemas.microsoft.com/office/drawing/2014/main" id="{8FD2D6D3-E52F-DA0B-0744-04DE38AFB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874166"/>
            <a:ext cx="11935968" cy="584667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Understanding the VGG19 Architecture">
            <a:extLst>
              <a:ext uri="{FF2B5EF4-FFF2-40B4-BE49-F238E27FC236}">
                <a16:creationId xmlns:a16="http://schemas.microsoft.com/office/drawing/2014/main" id="{F814307F-C139-59D3-465A-6FE5D7181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015" y="828446"/>
            <a:ext cx="5855641" cy="5938115"/>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Ensemble of CheXNet and VGG-19 Feature Extractor with Random Forest  Classifier for Pediatric Pneumonia Detection | SpringerLink">
            <a:extLst>
              <a:ext uri="{FF2B5EF4-FFF2-40B4-BE49-F238E27FC236}">
                <a16:creationId xmlns:a16="http://schemas.microsoft.com/office/drawing/2014/main" id="{53EE47AE-9E3E-DFBF-25DD-A4EDBBC4F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 y="891434"/>
            <a:ext cx="6141288" cy="550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12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arn(inVertical)">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286"/>
                                        </p:tgtEl>
                                        <p:attrNameLst>
                                          <p:attrName>style.visibility</p:attrName>
                                        </p:attrNameLst>
                                      </p:cBhvr>
                                      <p:to>
                                        <p:strVal val="visible"/>
                                      </p:to>
                                    </p:set>
                                    <p:animEffect transition="in" filter="barn(inVertical)">
                                      <p:cBhvr>
                                        <p:cTn id="12" dur="500"/>
                                        <p:tgtEl>
                                          <p:spTgt spid="11286"/>
                                        </p:tgtEl>
                                      </p:cBhvr>
                                    </p:animEffect>
                                  </p:childTnLst>
                                </p:cTn>
                              </p:par>
                              <p:par>
                                <p:cTn id="13" presetID="16" presetClass="entr" presetSubtype="21"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barn(inVertical)">
                                      <p:cBhvr>
                                        <p:cTn id="15"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442025" y="338330"/>
            <a:ext cx="6477000"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HIGH LEVEL ARCHITECTURE : VGG-19</a:t>
            </a:r>
            <a:endParaRPr lang="en-US" sz="1400" b="1" i="0" u="none" strike="noStrike" cap="none" dirty="0">
              <a:solidFill>
                <a:schemeClr val="accen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4A725F2-655E-CB2C-059E-470E7743BE6B}"/>
              </a:ext>
            </a:extLst>
          </p:cNvPr>
          <p:cNvSpPr txBox="1"/>
          <p:nvPr/>
        </p:nvSpPr>
        <p:spPr>
          <a:xfrm>
            <a:off x="442025" y="982105"/>
            <a:ext cx="5434519" cy="1754326"/>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p:spPr>
        <p:txBody>
          <a:bodyPr wrap="square">
            <a:spAutoFit/>
          </a:bodyPr>
          <a:lstStyle/>
          <a:p>
            <a:r>
              <a:rPr lang="en-US" sz="1800" b="0" i="0" dirty="0">
                <a:solidFill>
                  <a:schemeClr val="tx1"/>
                </a:solidFill>
                <a:effectLst/>
                <a:latin typeface="Arial" panose="020B0604020202020204" pitchFamily="34" charset="0"/>
              </a:rPr>
              <a:t>VGG19 (19 deep neural network) is a variant of VGG model which in short consists of 19 layers (16 convolution layers, 3 Fully connected layer, 5 </a:t>
            </a:r>
            <a:r>
              <a:rPr lang="en-US" sz="1800" b="0" i="0" dirty="0" err="1">
                <a:solidFill>
                  <a:schemeClr val="tx1"/>
                </a:solidFill>
                <a:effectLst/>
                <a:latin typeface="Arial" panose="020B0604020202020204" pitchFamily="34" charset="0"/>
              </a:rPr>
              <a:t>MaxPool</a:t>
            </a:r>
            <a:r>
              <a:rPr lang="en-US" sz="1800" b="0" i="0" dirty="0">
                <a:solidFill>
                  <a:schemeClr val="tx1"/>
                </a:solidFill>
                <a:effectLst/>
                <a:latin typeface="Arial" panose="020B0604020202020204" pitchFamily="34" charset="0"/>
              </a:rPr>
              <a:t> layers and 1 SoftMax layer). There are other variants of VGG like VGG11, VGG16 and others. VGG19 has </a:t>
            </a:r>
            <a:r>
              <a:rPr lang="en-US" sz="1800" b="1" i="0" dirty="0">
                <a:solidFill>
                  <a:schemeClr val="tx1"/>
                </a:solidFill>
                <a:effectLst/>
                <a:latin typeface="Arial" panose="020B0604020202020204" pitchFamily="34" charset="0"/>
              </a:rPr>
              <a:t>19.6 billion FLOPs</a:t>
            </a:r>
            <a:r>
              <a:rPr lang="en-US" sz="1800" b="0" i="0" dirty="0">
                <a:solidFill>
                  <a:schemeClr val="tx1"/>
                </a:solidFill>
                <a:effectLst/>
                <a:latin typeface="Arial" panose="020B0604020202020204" pitchFamily="34" charset="0"/>
              </a:rPr>
              <a:t>.</a:t>
            </a:r>
            <a:endParaRPr lang="en-IN" sz="1800" dirty="0">
              <a:solidFill>
                <a:schemeClr val="tx1"/>
              </a:solidFill>
            </a:endParaRPr>
          </a:p>
        </p:txBody>
      </p:sp>
      <p:sp>
        <p:nvSpPr>
          <p:cNvPr id="5" name="TextBox 4">
            <a:extLst>
              <a:ext uri="{FF2B5EF4-FFF2-40B4-BE49-F238E27FC236}">
                <a16:creationId xmlns:a16="http://schemas.microsoft.com/office/drawing/2014/main" id="{E6F70F08-846D-6C14-B373-42728BFE9AC2}"/>
              </a:ext>
            </a:extLst>
          </p:cNvPr>
          <p:cNvSpPr txBox="1"/>
          <p:nvPr/>
        </p:nvSpPr>
        <p:spPr>
          <a:xfrm>
            <a:off x="5974080" y="982105"/>
            <a:ext cx="6096000" cy="5632311"/>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p:spPr>
        <p:txBody>
          <a:bodyPr wrap="square">
            <a:spAutoFit/>
          </a:bodyPr>
          <a:lstStyle/>
          <a:p>
            <a:pPr algn="l" fontAlgn="base">
              <a:buFont typeface="Arial" panose="020B0604020202020204" pitchFamily="34" charset="0"/>
              <a:buChar char="•"/>
            </a:pPr>
            <a:r>
              <a:rPr lang="en-US" sz="1800" b="0" i="0" dirty="0">
                <a:solidFill>
                  <a:schemeClr val="tx1"/>
                </a:solidFill>
                <a:effectLst/>
                <a:latin typeface="inherit"/>
              </a:rPr>
              <a:t>A fixed size of (224 * 224) RGB image was given as input to this network which means that the matrix was of shape (224,224,3).</a:t>
            </a:r>
          </a:p>
          <a:p>
            <a:pPr algn="l" fontAlgn="base">
              <a:buFont typeface="Arial" panose="020B0604020202020204" pitchFamily="34" charset="0"/>
              <a:buChar char="•"/>
            </a:pPr>
            <a:r>
              <a:rPr lang="en-US" sz="1800" b="0" i="0" dirty="0">
                <a:solidFill>
                  <a:schemeClr val="tx1"/>
                </a:solidFill>
                <a:effectLst/>
                <a:latin typeface="inherit"/>
              </a:rPr>
              <a:t>The only preprocessing that was done is that they subtracted the mean RGB value from each pixel, computed over the whole training set.</a:t>
            </a:r>
          </a:p>
          <a:p>
            <a:pPr algn="l" fontAlgn="base">
              <a:buFont typeface="Arial" panose="020B0604020202020204" pitchFamily="34" charset="0"/>
              <a:buChar char="•"/>
            </a:pPr>
            <a:r>
              <a:rPr lang="en-US" sz="1800" b="0" i="0" dirty="0">
                <a:solidFill>
                  <a:schemeClr val="tx1"/>
                </a:solidFill>
                <a:effectLst/>
                <a:latin typeface="inherit"/>
              </a:rPr>
              <a:t>Used kernels of (3 * 3) size with a stride size of 1 pixel, this enabled them to cover the whole notion of the image.</a:t>
            </a:r>
          </a:p>
          <a:p>
            <a:pPr algn="l" fontAlgn="base">
              <a:buFont typeface="Arial" panose="020B0604020202020204" pitchFamily="34" charset="0"/>
              <a:buChar char="•"/>
            </a:pPr>
            <a:r>
              <a:rPr lang="en-US" sz="1800" b="0" i="0" dirty="0">
                <a:solidFill>
                  <a:schemeClr val="tx1"/>
                </a:solidFill>
                <a:effectLst/>
                <a:latin typeface="inherit"/>
              </a:rPr>
              <a:t>spatial padding was used to preserve the spatial resolution of the image.</a:t>
            </a:r>
          </a:p>
          <a:p>
            <a:pPr algn="l" fontAlgn="base">
              <a:buFont typeface="Arial" panose="020B0604020202020204" pitchFamily="34" charset="0"/>
              <a:buChar char="•"/>
            </a:pPr>
            <a:r>
              <a:rPr lang="en-US" sz="1800" b="0" i="0" dirty="0">
                <a:solidFill>
                  <a:schemeClr val="tx1"/>
                </a:solidFill>
                <a:effectLst/>
                <a:latin typeface="inherit"/>
              </a:rPr>
              <a:t>max pooling was performed over a 2 * 2 pixel windows with </a:t>
            </a:r>
            <a:r>
              <a:rPr lang="en-US" sz="1800" b="0" i="0" dirty="0" err="1">
                <a:solidFill>
                  <a:schemeClr val="tx1"/>
                </a:solidFill>
                <a:effectLst/>
                <a:latin typeface="inherit"/>
              </a:rPr>
              <a:t>sride</a:t>
            </a:r>
            <a:r>
              <a:rPr lang="en-US" sz="1800" b="0" i="0" dirty="0">
                <a:solidFill>
                  <a:schemeClr val="tx1"/>
                </a:solidFill>
                <a:effectLst/>
                <a:latin typeface="inherit"/>
              </a:rPr>
              <a:t> 2.</a:t>
            </a:r>
          </a:p>
          <a:p>
            <a:pPr algn="l" fontAlgn="base">
              <a:buFont typeface="Arial" panose="020B0604020202020204" pitchFamily="34" charset="0"/>
              <a:buChar char="•"/>
            </a:pPr>
            <a:r>
              <a:rPr lang="en-US" sz="1800" b="0" i="0" dirty="0">
                <a:solidFill>
                  <a:schemeClr val="tx1"/>
                </a:solidFill>
                <a:effectLst/>
                <a:latin typeface="inherit"/>
              </a:rPr>
              <a:t>this was followed by Rectified linear unit(</a:t>
            </a:r>
            <a:r>
              <a:rPr lang="en-US" sz="1800" b="0" i="0" dirty="0" err="1">
                <a:solidFill>
                  <a:schemeClr val="tx1"/>
                </a:solidFill>
                <a:effectLst/>
                <a:latin typeface="inherit"/>
              </a:rPr>
              <a:t>ReLu</a:t>
            </a:r>
            <a:r>
              <a:rPr lang="en-US" sz="1800" b="0" i="0" dirty="0">
                <a:solidFill>
                  <a:schemeClr val="tx1"/>
                </a:solidFill>
                <a:effectLst/>
                <a:latin typeface="inherit"/>
              </a:rPr>
              <a:t>) to introduce non-linearity to make the model classify better and to improve computational time as the previous models used tanh or sigmoid functions this proved much better than those.</a:t>
            </a:r>
          </a:p>
          <a:p>
            <a:pPr algn="l" fontAlgn="base">
              <a:buFont typeface="Arial" panose="020B0604020202020204" pitchFamily="34" charset="0"/>
              <a:buChar char="•"/>
            </a:pPr>
            <a:r>
              <a:rPr lang="en-US" sz="1800" b="0" i="0" dirty="0">
                <a:solidFill>
                  <a:schemeClr val="tx1"/>
                </a:solidFill>
                <a:effectLst/>
                <a:latin typeface="inherit"/>
              </a:rPr>
              <a:t>implemented three fully connected layers from which first two were of size 4096 and after that a layer with 1000 channels for 1000-way </a:t>
            </a:r>
            <a:r>
              <a:rPr lang="en-US" sz="1800" b="0" i="1" dirty="0">
                <a:solidFill>
                  <a:schemeClr val="tx1"/>
                </a:solidFill>
                <a:effectLst/>
                <a:latin typeface="inherit"/>
              </a:rPr>
              <a:t>ILSVRC</a:t>
            </a:r>
            <a:r>
              <a:rPr lang="en-US" sz="1800" b="0" i="0" dirty="0">
                <a:solidFill>
                  <a:schemeClr val="tx1"/>
                </a:solidFill>
                <a:effectLst/>
                <a:latin typeface="inherit"/>
              </a:rPr>
              <a:t> classification and the final layer is a </a:t>
            </a:r>
            <a:r>
              <a:rPr lang="en-US" sz="1800" b="0" i="0" dirty="0" err="1">
                <a:solidFill>
                  <a:schemeClr val="tx1"/>
                </a:solidFill>
                <a:effectLst/>
                <a:latin typeface="inherit"/>
              </a:rPr>
              <a:t>softmax</a:t>
            </a:r>
            <a:r>
              <a:rPr lang="en-US" sz="1800" b="0" i="0" dirty="0">
                <a:solidFill>
                  <a:schemeClr val="tx1"/>
                </a:solidFill>
                <a:effectLst/>
                <a:latin typeface="inherit"/>
              </a:rPr>
              <a:t> function.</a:t>
            </a:r>
          </a:p>
        </p:txBody>
      </p:sp>
      <p:pic>
        <p:nvPicPr>
          <p:cNvPr id="7176" name="Picture 8" descr="Review: VGGNet — 1st Runner-Up (Image Classification), Winner  (Localization) in ILSVRC 2014 | by Sik-Ho Tsang | Coinmonks | Medium">
            <a:extLst>
              <a:ext uri="{FF2B5EF4-FFF2-40B4-BE49-F238E27FC236}">
                <a16:creationId xmlns:a16="http://schemas.microsoft.com/office/drawing/2014/main" id="{B85751AB-3C0A-FC8D-7BD0-5E8A23600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3532631"/>
            <a:ext cx="7778496" cy="266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31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7176"/>
                                        </p:tgtEl>
                                        <p:attrNameLst>
                                          <p:attrName>style.visibility</p:attrName>
                                        </p:attrNameLst>
                                      </p:cBhvr>
                                      <p:to>
                                        <p:strVal val="visible"/>
                                      </p:to>
                                    </p:set>
                                    <p:animEffect transition="in" filter="circle(in)">
                                      <p:cBhvr>
                                        <p:cTn id="15" dur="20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442024" y="338330"/>
            <a:ext cx="8884855" cy="461624"/>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OPTIMIZING CNN/VGG BY GENETIC ALGORITHM – FUTURE WORKS</a:t>
            </a:r>
            <a:endParaRPr lang="en-US" sz="1400" b="1" i="0" u="none" strike="noStrike" cap="none" dirty="0">
              <a:solidFill>
                <a:schemeClr val="accent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1E06BCB3-7E3B-CAF3-08C7-E97CE492A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941069"/>
            <a:ext cx="7106266" cy="57826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2C494DD5-17EB-881A-F010-E2BCD785D636}"/>
              </a:ext>
            </a:extLst>
          </p:cNvPr>
          <p:cNvGraphicFramePr>
            <a:graphicFrameLocks noGrp="1"/>
          </p:cNvGraphicFramePr>
          <p:nvPr/>
        </p:nvGraphicFramePr>
        <p:xfrm>
          <a:off x="7372820" y="1308996"/>
          <a:ext cx="4672876" cy="5422153"/>
        </p:xfrm>
        <a:graphic>
          <a:graphicData uri="http://schemas.openxmlformats.org/drawingml/2006/table">
            <a:tbl>
              <a:tblPr/>
              <a:tblGrid>
                <a:gridCol w="4672876">
                  <a:extLst>
                    <a:ext uri="{9D8B030D-6E8A-4147-A177-3AD203B41FA5}">
                      <a16:colId xmlns:a16="http://schemas.microsoft.com/office/drawing/2014/main" val="1930848147"/>
                    </a:ext>
                  </a:extLst>
                </a:gridCol>
              </a:tblGrid>
              <a:tr h="643306">
                <a:tc>
                  <a:txBody>
                    <a:bodyPr/>
                    <a:lstStyle/>
                    <a:p>
                      <a:pPr algn="l" fontAlgn="auto"/>
                      <a:r>
                        <a:rPr lang="en-US" sz="1800" b="1" dirty="0">
                          <a:effectLst/>
                        </a:rPr>
                        <a:t>Algorithm 2 Optimizing the CNN/VGG through the GA.</a:t>
                      </a:r>
                    </a:p>
                  </a:txBody>
                  <a:tcPr anchor="ctr">
                    <a:lnL>
                      <a:noFill/>
                    </a:lnL>
                    <a:lnR>
                      <a:noFill/>
                    </a:lnR>
                    <a:lnT>
                      <a:noFill/>
                    </a:lnT>
                    <a:lnB>
                      <a:noFill/>
                    </a:lnB>
                    <a:solidFill>
                      <a:srgbClr val="FFFCF0"/>
                    </a:solidFill>
                  </a:tcPr>
                </a:tc>
                <a:extLst>
                  <a:ext uri="{0D108BD9-81ED-4DB2-BD59-A6C34878D82A}">
                    <a16:rowId xmlns:a16="http://schemas.microsoft.com/office/drawing/2014/main" val="2296910947"/>
                  </a:ext>
                </a:extLst>
              </a:tr>
              <a:tr h="4778847">
                <a:tc>
                  <a:txBody>
                    <a:bodyPr/>
                    <a:lstStyle/>
                    <a:p>
                      <a:pPr fontAlgn="auto"/>
                      <a:r>
                        <a:rPr lang="en-US" sz="1800" b="0" dirty="0">
                          <a:effectLst/>
                        </a:rPr>
                        <a:t>Create the CNN/VGG architecture;</a:t>
                      </a:r>
                      <a:br>
                        <a:rPr lang="en-US" sz="1800" b="0" dirty="0">
                          <a:effectLst/>
                        </a:rPr>
                      </a:br>
                      <a:r>
                        <a:rPr lang="en-US" sz="1800" b="0" dirty="0">
                          <a:effectLst/>
                        </a:rPr>
                        <a:t>Generate the initial weights of the model randomly;</a:t>
                      </a:r>
                      <a:br>
                        <a:rPr lang="en-US" sz="1800" b="0" dirty="0">
                          <a:effectLst/>
                        </a:rPr>
                      </a:br>
                      <a:r>
                        <a:rPr lang="en-US" sz="1800" b="0" dirty="0">
                          <a:effectLst/>
                        </a:rPr>
                        <a:t>Store the weights of the model in a matrix;</a:t>
                      </a:r>
                      <a:br>
                        <a:rPr lang="en-US" sz="1800" b="0" dirty="0">
                          <a:effectLst/>
                        </a:rPr>
                      </a:br>
                      <a:r>
                        <a:rPr lang="en-US" sz="1800" b="0" dirty="0">
                          <a:effectLst/>
                        </a:rPr>
                        <a:t>Set the parameters of the GA;</a:t>
                      </a:r>
                      <a:br>
                        <a:rPr lang="en-US" sz="1800" b="0" dirty="0">
                          <a:effectLst/>
                        </a:rPr>
                      </a:br>
                      <a:r>
                        <a:rPr lang="en-US" sz="1800" b="0" dirty="0">
                          <a:effectLst/>
                        </a:rPr>
                        <a:t>Convert the weight matrix to the vector of initial population;</a:t>
                      </a:r>
                      <a:br>
                        <a:rPr lang="en-US" sz="1800" b="0" dirty="0">
                          <a:effectLst/>
                        </a:rPr>
                      </a:br>
                      <a:r>
                        <a:rPr lang="en-US" sz="1800" b="1" dirty="0">
                          <a:effectLst/>
                        </a:rPr>
                        <a:t>while</a:t>
                      </a:r>
                      <a:r>
                        <a:rPr lang="en-US" sz="1800" b="0" dirty="0">
                          <a:effectLst/>
                        </a:rPr>
                        <a:t> Termination condition is not true </a:t>
                      </a:r>
                      <a:r>
                        <a:rPr lang="en-US" sz="1800" b="1" dirty="0">
                          <a:effectLst/>
                        </a:rPr>
                        <a:t>do</a:t>
                      </a:r>
                      <a:br>
                        <a:rPr lang="en-US" sz="1800" b="0" dirty="0">
                          <a:effectLst/>
                        </a:rPr>
                      </a:br>
                      <a:r>
                        <a:rPr lang="en-US" sz="1800" b="0" dirty="0">
                          <a:effectLst/>
                        </a:rPr>
                        <a:t> Start the CNN/VGG process;</a:t>
                      </a:r>
                      <a:br>
                        <a:rPr lang="en-US" sz="1800" b="0" dirty="0">
                          <a:effectLst/>
                        </a:rPr>
                      </a:br>
                      <a:r>
                        <a:rPr lang="en-US" sz="1800" b="0" dirty="0">
                          <a:effectLst/>
                        </a:rPr>
                        <a:t> Predict the output using the CNN/VGG;</a:t>
                      </a:r>
                      <a:br>
                        <a:rPr lang="en-US" sz="1800" b="0" dirty="0">
                          <a:effectLst/>
                        </a:rPr>
                      </a:br>
                      <a:r>
                        <a:rPr lang="en-US" sz="1800" b="0" dirty="0">
                          <a:effectLst/>
                        </a:rPr>
                        <a:t> Calculate the fitness function using </a:t>
                      </a:r>
                      <a:r>
                        <a:rPr lang="en-US" sz="1800" b="0" u="sng" dirty="0">
                          <a:solidFill>
                            <a:srgbClr val="376FAA"/>
                          </a:solidFill>
                          <a:effectLst/>
                        </a:rPr>
                        <a:t>Error rate equation</a:t>
                      </a:r>
                      <a:r>
                        <a:rPr lang="en-US" sz="1800" b="0" dirty="0">
                          <a:effectLst/>
                        </a:rPr>
                        <a:t>;</a:t>
                      </a:r>
                      <a:br>
                        <a:rPr lang="en-US" sz="1800" b="0" dirty="0">
                          <a:effectLst/>
                        </a:rPr>
                      </a:br>
                      <a:r>
                        <a:rPr lang="en-US" sz="1800" b="0" dirty="0">
                          <a:effectLst/>
                        </a:rPr>
                        <a:t> Sort individuals based on fitness value;</a:t>
                      </a:r>
                      <a:br>
                        <a:rPr lang="en-US" sz="1800" b="0" dirty="0">
                          <a:effectLst/>
                        </a:rPr>
                      </a:br>
                      <a:r>
                        <a:rPr lang="en-US" sz="1800" b="0" dirty="0">
                          <a:effectLst/>
                        </a:rPr>
                        <a:t> Select individuals for the next generation;</a:t>
                      </a:r>
                      <a:br>
                        <a:rPr lang="en-US" sz="1800" b="0" dirty="0">
                          <a:effectLst/>
                        </a:rPr>
                      </a:br>
                      <a:r>
                        <a:rPr lang="en-US" sz="1800" b="0" dirty="0">
                          <a:effectLst/>
                        </a:rPr>
                        <a:t> Crossover;</a:t>
                      </a:r>
                      <a:br>
                        <a:rPr lang="en-US" sz="1800" b="0" dirty="0">
                          <a:effectLst/>
                        </a:rPr>
                      </a:br>
                      <a:r>
                        <a:rPr lang="en-US" sz="1800" b="0" dirty="0">
                          <a:effectLst/>
                        </a:rPr>
                        <a:t> Mutation;</a:t>
                      </a:r>
                      <a:br>
                        <a:rPr lang="en-US" sz="1800" b="0" dirty="0">
                          <a:effectLst/>
                        </a:rPr>
                      </a:br>
                      <a:r>
                        <a:rPr lang="en-US" sz="1800" b="1" dirty="0">
                          <a:effectLst/>
                        </a:rPr>
                        <a:t>end while</a:t>
                      </a:r>
                      <a:endParaRPr lang="en-US" sz="1800" b="0" dirty="0">
                        <a:effectLst/>
                      </a:endParaRPr>
                    </a:p>
                  </a:txBody>
                  <a:tcPr anchor="ctr">
                    <a:lnL>
                      <a:noFill/>
                    </a:lnL>
                    <a:lnR>
                      <a:noFill/>
                    </a:lnR>
                    <a:lnT>
                      <a:noFill/>
                    </a:lnT>
                    <a:lnB>
                      <a:noFill/>
                    </a:lnB>
                    <a:solidFill>
                      <a:srgbClr val="FFFCF0"/>
                    </a:solidFill>
                  </a:tcPr>
                </a:tc>
                <a:extLst>
                  <a:ext uri="{0D108BD9-81ED-4DB2-BD59-A6C34878D82A}">
                    <a16:rowId xmlns:a16="http://schemas.microsoft.com/office/drawing/2014/main" val="100151644"/>
                  </a:ext>
                </a:extLst>
              </a:tr>
            </a:tbl>
          </a:graphicData>
        </a:graphic>
      </p:graphicFrame>
      <p:sp>
        <p:nvSpPr>
          <p:cNvPr id="6" name="TextBox 5">
            <a:extLst>
              <a:ext uri="{FF2B5EF4-FFF2-40B4-BE49-F238E27FC236}">
                <a16:creationId xmlns:a16="http://schemas.microsoft.com/office/drawing/2014/main" id="{37889BAC-9E94-A935-21CF-AEB6FCA4F3B0}"/>
              </a:ext>
            </a:extLst>
          </p:cNvPr>
          <p:cNvSpPr txBox="1"/>
          <p:nvPr/>
        </p:nvSpPr>
        <p:spPr>
          <a:xfrm>
            <a:off x="7372820" y="892689"/>
            <a:ext cx="4672876" cy="369332"/>
          </a:xfrm>
          <a:prstGeom prst="rect">
            <a:avLst/>
          </a:prstGeom>
          <a:solidFill>
            <a:schemeClr val="bg1">
              <a:lumMod val="95000"/>
            </a:schemeClr>
          </a:solidFill>
        </p:spPr>
        <p:txBody>
          <a:bodyPr wrap="square">
            <a:spAutoFit/>
          </a:bodyPr>
          <a:lstStyle/>
          <a:p>
            <a:r>
              <a:rPr lang="en-IN" sz="1800" b="0" i="0" u="none" strike="noStrike" dirty="0" err="1">
                <a:solidFill>
                  <a:srgbClr val="212121"/>
                </a:solidFill>
                <a:effectLst/>
                <a:latin typeface="MathJax_Main"/>
              </a:rPr>
              <a:t>Errorrate</a:t>
            </a:r>
            <a:r>
              <a:rPr lang="en-IN" sz="1800" b="0" i="0" u="none" strike="noStrike" dirty="0">
                <a:solidFill>
                  <a:srgbClr val="212121"/>
                </a:solidFill>
                <a:effectLst/>
                <a:latin typeface="MathJax_Main"/>
              </a:rPr>
              <a:t> = (FP + FN) / </a:t>
            </a:r>
            <a:r>
              <a:rPr lang="en-IN" sz="1800" b="0" i="0" u="none" strike="noStrike" dirty="0" err="1">
                <a:solidFill>
                  <a:srgbClr val="212121"/>
                </a:solidFill>
                <a:effectLst/>
                <a:latin typeface="MathJax_Main"/>
              </a:rPr>
              <a:t>Totalnumberofsamples</a:t>
            </a:r>
            <a:endParaRPr lang="en-IN" sz="1800" dirty="0"/>
          </a:p>
        </p:txBody>
      </p:sp>
    </p:spTree>
    <p:extLst>
      <p:ext uri="{BB962C8B-B14F-4D97-AF65-F5344CB8AC3E}">
        <p14:creationId xmlns:p14="http://schemas.microsoft.com/office/powerpoint/2010/main" val="1244562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nvGraphicFramePr>
        <p:xfrm>
          <a:off x="30480" y="524256"/>
          <a:ext cx="12131040" cy="6264664"/>
        </p:xfrm>
        <a:graphic>
          <a:graphicData uri="http://schemas.openxmlformats.org/drawingml/2006/table">
            <a:tbl>
              <a:tblPr firstRow="1" bandRow="1">
                <a:tableStyleId>{5C22544A-7EE6-4342-B048-85BDC9FD1C3A}</a:tableStyleId>
              </a:tblPr>
              <a:tblGrid>
                <a:gridCol w="1918208">
                  <a:extLst>
                    <a:ext uri="{9D8B030D-6E8A-4147-A177-3AD203B41FA5}">
                      <a16:colId xmlns:a16="http://schemas.microsoft.com/office/drawing/2014/main" val="1111254410"/>
                    </a:ext>
                  </a:extLst>
                </a:gridCol>
                <a:gridCol w="794512">
                  <a:extLst>
                    <a:ext uri="{9D8B030D-6E8A-4147-A177-3AD203B41FA5}">
                      <a16:colId xmlns:a16="http://schemas.microsoft.com/office/drawing/2014/main" val="1968346851"/>
                    </a:ext>
                  </a:extLst>
                </a:gridCol>
                <a:gridCol w="2066544">
                  <a:extLst>
                    <a:ext uri="{9D8B030D-6E8A-4147-A177-3AD203B41FA5}">
                      <a16:colId xmlns:a16="http://schemas.microsoft.com/office/drawing/2014/main" val="798510908"/>
                    </a:ext>
                  </a:extLst>
                </a:gridCol>
                <a:gridCol w="4285488">
                  <a:extLst>
                    <a:ext uri="{9D8B030D-6E8A-4147-A177-3AD203B41FA5}">
                      <a16:colId xmlns:a16="http://schemas.microsoft.com/office/drawing/2014/main" val="3570415204"/>
                    </a:ext>
                  </a:extLst>
                </a:gridCol>
                <a:gridCol w="3066288">
                  <a:extLst>
                    <a:ext uri="{9D8B030D-6E8A-4147-A177-3AD203B41FA5}">
                      <a16:colId xmlns:a16="http://schemas.microsoft.com/office/drawing/2014/main" val="1399293989"/>
                    </a:ext>
                  </a:extLst>
                </a:gridCol>
              </a:tblGrid>
              <a:tr h="484135">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078933">
                <a:tc>
                  <a:txBody>
                    <a:bodyPr/>
                    <a:lstStyle/>
                    <a:p>
                      <a:r>
                        <a:rPr lang="en-IN" sz="1400" b="1" dirty="0">
                          <a:effectLst/>
                          <a:latin typeface="+mn-lt"/>
                          <a:ea typeface="Calibri" panose="020F0502020204030204" pitchFamily="34" charset="0"/>
                          <a:cs typeface="Times New Roman" panose="02020603050405020304" pitchFamily="18" charset="0"/>
                        </a:rPr>
                        <a:t>Image Classification – Cat and Dog Images</a:t>
                      </a:r>
                      <a:endParaRPr lang="en-US" dirty="0">
                        <a:latin typeface="+mn-lt"/>
                      </a:endParaRPr>
                    </a:p>
                  </a:txBody>
                  <a:tcPr/>
                </a:tc>
                <a:tc>
                  <a:txBody>
                    <a:bodyPr/>
                    <a:lstStyle/>
                    <a:p>
                      <a:r>
                        <a:rPr lang="en-US" dirty="0">
                          <a:latin typeface="+mn-lt"/>
                        </a:rPr>
                        <a:t>2019</a:t>
                      </a:r>
                    </a:p>
                  </a:txBody>
                  <a:tcPr/>
                </a:tc>
                <a:tc>
                  <a:txBody>
                    <a:bodyPr/>
                    <a:lstStyle/>
                    <a:p>
                      <a:r>
                        <a:rPr lang="en-IN" sz="1400" b="1" dirty="0">
                          <a:solidFill>
                            <a:srgbClr val="000000"/>
                          </a:solidFill>
                          <a:effectLst/>
                          <a:latin typeface="+mn-lt"/>
                          <a:ea typeface="Calibri" panose="020F0502020204030204" pitchFamily="34" charset="0"/>
                          <a:cs typeface="Cambria" panose="02040503050406030204" pitchFamily="18" charset="0"/>
                        </a:rPr>
                        <a:t>Tushar Jajodia1, Pankaj Garg2 </a:t>
                      </a:r>
                      <a:endParaRPr lang="en-IN" sz="1400" dirty="0">
                        <a:solidFill>
                          <a:srgbClr val="000000"/>
                        </a:solidFill>
                        <a:effectLst/>
                        <a:latin typeface="+mn-lt"/>
                        <a:ea typeface="Calibri" panose="020F0502020204030204" pitchFamily="34" charset="0"/>
                        <a:cs typeface="Cambria" panose="02040503050406030204" pitchFamily="18" charset="0"/>
                      </a:endParaRPr>
                    </a:p>
                    <a:p>
                      <a:r>
                        <a:rPr lang="en-IN" sz="1400" i="1" dirty="0">
                          <a:solidFill>
                            <a:srgbClr val="000000"/>
                          </a:solidFill>
                          <a:effectLst/>
                          <a:latin typeface="+mn-lt"/>
                          <a:ea typeface="Calibri" panose="020F0502020204030204" pitchFamily="34" charset="0"/>
                          <a:cs typeface="Cambria" panose="02040503050406030204" pitchFamily="18" charset="0"/>
                        </a:rPr>
                        <a:t>1Student, Department of Information Technology, Maharaja Agrasen Institute of Technology </a:t>
                      </a:r>
                      <a:endParaRPr lang="en-IN" sz="1400" dirty="0">
                        <a:solidFill>
                          <a:srgbClr val="000000"/>
                        </a:solidFill>
                        <a:effectLst/>
                        <a:latin typeface="+mn-lt"/>
                        <a:ea typeface="Calibri" panose="020F0502020204030204" pitchFamily="34" charset="0"/>
                        <a:cs typeface="Cambria" panose="02040503050406030204" pitchFamily="18" charset="0"/>
                      </a:endParaRPr>
                    </a:p>
                    <a:p>
                      <a:endParaRPr lang="en-US"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effectLst/>
                          <a:latin typeface="+mn-lt"/>
                          <a:ea typeface="Calibri" panose="020F0502020204030204" pitchFamily="34" charset="0"/>
                          <a:cs typeface="Times New Roman" panose="02020603050405020304" pitchFamily="18" charset="0"/>
                        </a:rPr>
                        <a:t>The usage of CNN algorithm itself is a big advantage as the accuracy is over 90% even for a smaller dataset. Also, a continuous increase in training set is good enough for the upcoming test accuracy to increase successfully, although the test accuracy saturates over a point of time.</a:t>
                      </a:r>
                    </a:p>
                    <a:p>
                      <a:endParaRPr lang="en-US" dirty="0">
                        <a:latin typeface="+mn-lt"/>
                      </a:endParaRPr>
                    </a:p>
                  </a:txBody>
                  <a:tcPr/>
                </a:tc>
                <a:tc>
                  <a:txBody>
                    <a:bodyPr/>
                    <a:lstStyle/>
                    <a:p>
                      <a:r>
                        <a:rPr lang="en-US" dirty="0"/>
                        <a:t>Improvements in accuracy saturated too soon, whereas the testing accuracy went high and high, making learning of model, little inefficient. Also problem of overfitting was still prevalent which needs to addressed, otherwise could lead to problem.</a:t>
                      </a:r>
                    </a:p>
                  </a:txBody>
                  <a:tcPr/>
                </a:tc>
                <a:extLst>
                  <a:ext uri="{0D108BD9-81ED-4DB2-BD59-A6C34878D82A}">
                    <a16:rowId xmlns:a16="http://schemas.microsoft.com/office/drawing/2014/main" val="847681876"/>
                  </a:ext>
                </a:extLst>
              </a:tr>
              <a:tr h="14149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dirty="0">
                          <a:effectLst/>
                          <a:latin typeface="Calibri" panose="020F0502020204030204" pitchFamily="34" charset="0"/>
                          <a:ea typeface="Calibri" panose="020F0502020204030204" pitchFamily="34" charset="0"/>
                          <a:cs typeface="Calibri" panose="020F0502020204030204" pitchFamily="34" charset="0"/>
                        </a:rPr>
                        <a:t>Household Animals Classification Using Deep Learning</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c>
                  <a:txBody>
                    <a:bodyPr/>
                    <a:lstStyle/>
                    <a:p>
                      <a:r>
                        <a:rPr lang="en-US" dirty="0"/>
                        <a:t>2020</a:t>
                      </a:r>
                    </a:p>
                  </a:txBody>
                  <a:tcPr/>
                </a:tc>
                <a:tc>
                  <a:txBody>
                    <a:bodyPr/>
                    <a:lstStyle/>
                    <a:p>
                      <a:pPr>
                        <a:lnSpc>
                          <a:spcPct val="106000"/>
                        </a:lnSpc>
                        <a:spcAft>
                          <a:spcPts val="800"/>
                        </a:spcAft>
                      </a:pPr>
                      <a:r>
                        <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Lei Lin_</a:t>
                      </a:r>
                      <a:endParaRPr lang="en-IN"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Department of Computer Science</a:t>
                      </a:r>
                      <a:endParaRPr lang="en-IN"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Stanford University</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effectLst/>
                          <a:latin typeface="Calibri" panose="020F0502020204030204" pitchFamily="34" charset="0"/>
                          <a:ea typeface="Calibri" panose="020F0502020204030204" pitchFamily="34" charset="0"/>
                          <a:cs typeface="Times New Roman" panose="02020603050405020304" pitchFamily="18" charset="0"/>
                        </a:rPr>
                        <a:t>Accuracy of more than 95% is achieved with VGG-16. </a:t>
                      </a:r>
                      <a:r>
                        <a:rPr lang="en-IN" sz="1400" dirty="0">
                          <a:effectLst/>
                          <a:latin typeface="Calibri" panose="020F0502020204030204" pitchFamily="34" charset="0"/>
                          <a:ea typeface="Calibri" panose="020F0502020204030204" pitchFamily="34" charset="0"/>
                          <a:cs typeface="Calibri" panose="020F0502020204030204" pitchFamily="34" charset="0"/>
                        </a:rPr>
                        <a:t>Applying fine-tuning allows us to utilize pre-trained networks to recognize classes they were not</a:t>
                      </a:r>
                      <a:r>
                        <a:rPr lang="en-IN" sz="1400" dirty="0">
                          <a:latin typeface="Calibri" panose="020F0502020204030204" pitchFamily="34" charset="0"/>
                          <a:ea typeface="Calibri" panose="020F0502020204030204" pitchFamily="34" charset="0"/>
                          <a:cs typeface="Times New Roman" panose="02020603050405020304" pitchFamily="18" charset="0"/>
                        </a:rPr>
                        <a:t> </a:t>
                      </a:r>
                      <a:r>
                        <a:rPr lang="en-IN" sz="1400" dirty="0">
                          <a:effectLst/>
                          <a:latin typeface="Calibri" panose="020F0502020204030204" pitchFamily="34" charset="0"/>
                          <a:ea typeface="Calibri" panose="020F0502020204030204" pitchFamily="34" charset="0"/>
                          <a:cs typeface="Calibri" panose="020F0502020204030204" pitchFamily="34" charset="0"/>
                        </a:rPr>
                        <a:t>originally trained on, reducing the loss to 0.1.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a:t>Overfitting is little present but still can be removed by augmentation or batch normalization.</a:t>
                      </a:r>
                    </a:p>
                  </a:txBody>
                  <a:tcPr/>
                </a:tc>
                <a:extLst>
                  <a:ext uri="{0D108BD9-81ED-4DB2-BD59-A6C34878D82A}">
                    <a16:rowId xmlns:a16="http://schemas.microsoft.com/office/drawing/2014/main" val="1763260453"/>
                  </a:ext>
                </a:extLst>
              </a:tr>
              <a:tr h="19398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dirty="0">
                          <a:effectLst/>
                          <a:latin typeface="Calibri" panose="020F0502020204030204" pitchFamily="34" charset="0"/>
                          <a:ea typeface="Calibri" panose="020F0502020204030204" pitchFamily="34" charset="0"/>
                          <a:cs typeface="Calibri" panose="020F0502020204030204" pitchFamily="34" charset="0"/>
                        </a:rPr>
                        <a:t>Fooling Network Interpretation in Image Classification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c>
                  <a:txBody>
                    <a:bodyPr/>
                    <a:lstStyle/>
                    <a:p>
                      <a:r>
                        <a:rPr lang="en-US" dirty="0"/>
                        <a:t>2019</a:t>
                      </a:r>
                    </a:p>
                  </a:txBody>
                  <a:tcPr/>
                </a:tc>
                <a:tc>
                  <a:txBody>
                    <a:bodyPr/>
                    <a:lstStyle/>
                    <a:p>
                      <a:pPr>
                        <a:lnSpc>
                          <a:spcPct val="105000"/>
                        </a:lnSpc>
                        <a:spcAft>
                          <a:spcPts val="800"/>
                        </a:spcAft>
                      </a:pPr>
                      <a:r>
                        <a:rPr lang="en-IN" sz="1400" dirty="0" err="1">
                          <a:effectLst/>
                          <a:latin typeface="Calibri" panose="020F0502020204030204" pitchFamily="34" charset="0"/>
                          <a:ea typeface="Calibri" panose="020F0502020204030204" pitchFamily="34" charset="0"/>
                          <a:cs typeface="Calibri" panose="020F0502020204030204" pitchFamily="34" charset="0"/>
                        </a:rPr>
                        <a:t>Akshayvarun</a:t>
                      </a:r>
                      <a:r>
                        <a:rPr lang="en-IN" sz="1400" dirty="0">
                          <a:effectLst/>
                          <a:latin typeface="Calibri" panose="020F0502020204030204" pitchFamily="34" charset="0"/>
                          <a:ea typeface="Calibri" panose="020F0502020204030204" pitchFamily="34" charset="0"/>
                          <a:cs typeface="Calibri" panose="020F0502020204030204" pitchFamily="34" charset="0"/>
                        </a:rPr>
                        <a:t> Subramanya* Vipin Pillai* Hamed </a:t>
                      </a:r>
                      <a:r>
                        <a:rPr lang="en-IN" sz="1400" dirty="0" err="1">
                          <a:effectLst/>
                          <a:latin typeface="Calibri" panose="020F0502020204030204" pitchFamily="34" charset="0"/>
                          <a:ea typeface="Calibri" panose="020F0502020204030204" pitchFamily="34" charset="0"/>
                          <a:cs typeface="Calibri" panose="020F0502020204030204" pitchFamily="34" charset="0"/>
                        </a:rPr>
                        <a:t>Pirsiavash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5000"/>
                        </a:lnSpc>
                        <a:spcAft>
                          <a:spcPts val="800"/>
                        </a:spcAft>
                      </a:pPr>
                      <a:r>
                        <a:rPr lang="en-IN" sz="1400" dirty="0">
                          <a:effectLst/>
                          <a:latin typeface="Calibri" panose="020F0502020204030204" pitchFamily="34" charset="0"/>
                          <a:ea typeface="Calibri" panose="020F0502020204030204" pitchFamily="34" charset="0"/>
                          <a:cs typeface="Calibri" panose="020F0502020204030204" pitchFamily="34" charset="0"/>
                        </a:rPr>
                        <a:t>University of Maryland, Baltimore County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c>
                  <a:txBody>
                    <a:bodyPr/>
                    <a:lstStyle/>
                    <a:p>
                      <a:pPr>
                        <a:lnSpc>
                          <a:spcPct val="105000"/>
                        </a:lnSpc>
                        <a:spcAft>
                          <a:spcPts val="800"/>
                        </a:spcAft>
                      </a:pPr>
                      <a:r>
                        <a:rPr lang="en-IN" sz="1400" dirty="0">
                          <a:effectLst/>
                          <a:latin typeface="Calibri" panose="020F0502020204030204" pitchFamily="34" charset="0"/>
                          <a:ea typeface="Calibri" panose="020F0502020204030204" pitchFamily="34" charset="0"/>
                          <a:cs typeface="Calibri" panose="020F0502020204030204" pitchFamily="34" charset="0"/>
                        </a:rPr>
                        <a:t>We successfully design an adversarial patch that does not get highlighted in the interpretation and hence show that popular interpretation</a:t>
                      </a: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a:effectLst/>
                          <a:latin typeface="Calibri" panose="020F0502020204030204" pitchFamily="34" charset="0"/>
                          <a:ea typeface="Calibri" panose="020F0502020204030204" pitchFamily="34" charset="0"/>
                          <a:cs typeface="Calibri" panose="020F0502020204030204" pitchFamily="34" charset="0"/>
                        </a:rPr>
                        <a:t>algorithms are not highlighting the true cause of the prediction. We introduce adversarial patches (small area, ~8%, with unrestricted perturbations) which fool both the classifier and the interpretation of the resulting category.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effectLst/>
                          <a:latin typeface="Calibri" panose="020F0502020204030204" pitchFamily="34" charset="0"/>
                          <a:ea typeface="Calibri" panose="020F0502020204030204" pitchFamily="34" charset="0"/>
                          <a:cs typeface="Calibri" panose="020F0502020204030204" pitchFamily="34" charset="0"/>
                        </a:rPr>
                        <a:t>Patch is the true cause of the wrong prediction, a reliable interpretation algorithm should definitely highlight the patch region.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extLst>
                  <a:ext uri="{0D108BD9-81ED-4DB2-BD59-A6C34878D82A}">
                    <a16:rowId xmlns:a16="http://schemas.microsoft.com/office/drawing/2014/main" val="775881643"/>
                  </a:ext>
                </a:extLst>
              </a:tr>
            </a:tbl>
          </a:graphicData>
        </a:graphic>
      </p:graphicFrame>
      <p:sp>
        <p:nvSpPr>
          <p:cNvPr id="3" name="Google Shape;189;p43">
            <a:extLst>
              <a:ext uri="{FF2B5EF4-FFF2-40B4-BE49-F238E27FC236}">
                <a16:creationId xmlns:a16="http://schemas.microsoft.com/office/drawing/2014/main" id="{B9164B09-5C28-2947-9532-D6DDA0EA4B41}"/>
              </a:ext>
            </a:extLst>
          </p:cNvPr>
          <p:cNvSpPr/>
          <p:nvPr/>
        </p:nvSpPr>
        <p:spPr>
          <a:xfrm>
            <a:off x="125033" y="41590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1633"/>
              </a:solidFill>
              <a:effectLst/>
              <a:uLnTx/>
              <a:uFillTx/>
              <a:latin typeface="Arial"/>
              <a:ea typeface="Arial"/>
              <a:cs typeface="Arial"/>
              <a:sym typeface="Arial"/>
            </a:endParaRPr>
          </a:p>
        </p:txBody>
      </p:sp>
      <p:sp>
        <p:nvSpPr>
          <p:cNvPr id="4" name="Google Shape;191;p43">
            <a:extLst>
              <a:ext uri="{FF2B5EF4-FFF2-40B4-BE49-F238E27FC236}">
                <a16:creationId xmlns:a16="http://schemas.microsoft.com/office/drawing/2014/main" id="{4F1929F0-C172-CE82-79B7-9675EF0A47E4}"/>
              </a:ext>
            </a:extLst>
          </p:cNvPr>
          <p:cNvSpPr txBox="1"/>
          <p:nvPr/>
        </p:nvSpPr>
        <p:spPr>
          <a:xfrm>
            <a:off x="30480" y="0"/>
            <a:ext cx="6477000" cy="461624"/>
          </a:xfrm>
          <a:prstGeom prst="rect">
            <a:avLst/>
          </a:prstGeom>
          <a:noFill/>
          <a:ln>
            <a:noFill/>
          </a:ln>
        </p:spPr>
        <p:txBody>
          <a:bodyPr spcFirstLastPara="1" wrap="square" lIns="91425" tIns="45700" rIns="91425" bIns="45700" anchor="t" anchorCtr="0">
            <a:spAutoFit/>
          </a:bodyPr>
          <a:lstStyle/>
          <a:p>
            <a:pPr marL="342891" marR="0" lvl="0" indent="-342891"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FFAB40"/>
                </a:solidFill>
                <a:effectLst/>
                <a:uLnTx/>
                <a:uFillTx/>
                <a:latin typeface="Calibri"/>
                <a:ea typeface="Calibri"/>
                <a:cs typeface="Calibri"/>
                <a:sym typeface="Calibri"/>
              </a:rPr>
              <a:t>LITERATURE SURVEY : 1</a:t>
            </a:r>
            <a:endParaRPr kumimoji="0" lang="en-US" sz="1400" b="1" i="0" u="none" strike="noStrike" kern="0" cap="none" spc="0" normalizeH="0" baseline="0" noProof="0" dirty="0">
              <a:ln>
                <a:noFill/>
              </a:ln>
              <a:solidFill>
                <a:srgbClr val="FFAB40"/>
              </a:solidFill>
              <a:effectLst/>
              <a:uLnTx/>
              <a:uFillTx/>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defTabSz="914400" rtl="0" eaLnBrk="1" fontAlgn="auto" latinLnBrk="0" hangingPunct="1">
              <a:lnSpc>
                <a:spcPct val="100000"/>
              </a:lnSpc>
              <a:spcBef>
                <a:spcPts val="0"/>
              </a:spcBef>
              <a:spcAft>
                <a:spcPts val="0"/>
              </a:spcAft>
              <a:buClr>
                <a:srgbClr val="FFAB40"/>
              </a:buClr>
              <a:buSzPts val="2000"/>
              <a:buFont typeface="Calibri"/>
              <a:buChar char="●"/>
              <a:tabLst/>
              <a:defRPr/>
            </a:pPr>
            <a:endParaRPr kumimoji="0" sz="2400" b="0" i="0" u="none" strike="noStrike" kern="0" cap="none" spc="0" normalizeH="0" baseline="0" noProof="0" dirty="0">
              <a:ln>
                <a:noFill/>
              </a:ln>
              <a:solidFill>
                <a:srgbClr val="FFAB40"/>
              </a:solidFill>
              <a:effectLst/>
              <a:uLnTx/>
              <a:uFillTx/>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nvGraphicFramePr>
        <p:xfrm>
          <a:off x="36576" y="651667"/>
          <a:ext cx="12155424" cy="6046020"/>
        </p:xfrm>
        <a:graphic>
          <a:graphicData uri="http://schemas.openxmlformats.org/drawingml/2006/table">
            <a:tbl>
              <a:tblPr firstRow="1" bandRow="1">
                <a:tableStyleId>{5C22544A-7EE6-4342-B048-85BDC9FD1C3A}</a:tableStyleId>
              </a:tblPr>
              <a:tblGrid>
                <a:gridCol w="2270872">
                  <a:extLst>
                    <a:ext uri="{9D8B030D-6E8A-4147-A177-3AD203B41FA5}">
                      <a16:colId xmlns:a16="http://schemas.microsoft.com/office/drawing/2014/main" val="1111254410"/>
                    </a:ext>
                  </a:extLst>
                </a:gridCol>
                <a:gridCol w="1142888">
                  <a:extLst>
                    <a:ext uri="{9D8B030D-6E8A-4147-A177-3AD203B41FA5}">
                      <a16:colId xmlns:a16="http://schemas.microsoft.com/office/drawing/2014/main" val="1968346851"/>
                    </a:ext>
                  </a:extLst>
                </a:gridCol>
                <a:gridCol w="920387">
                  <a:extLst>
                    <a:ext uri="{9D8B030D-6E8A-4147-A177-3AD203B41FA5}">
                      <a16:colId xmlns:a16="http://schemas.microsoft.com/office/drawing/2014/main" val="798510908"/>
                    </a:ext>
                  </a:extLst>
                </a:gridCol>
                <a:gridCol w="5078537">
                  <a:extLst>
                    <a:ext uri="{9D8B030D-6E8A-4147-A177-3AD203B41FA5}">
                      <a16:colId xmlns:a16="http://schemas.microsoft.com/office/drawing/2014/main" val="3570415204"/>
                    </a:ext>
                  </a:extLst>
                </a:gridCol>
                <a:gridCol w="2742740">
                  <a:extLst>
                    <a:ext uri="{9D8B030D-6E8A-4147-A177-3AD203B41FA5}">
                      <a16:colId xmlns:a16="http://schemas.microsoft.com/office/drawing/2014/main" val="1399293989"/>
                    </a:ext>
                  </a:extLst>
                </a:gridCol>
              </a:tblGrid>
              <a:tr h="955860">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2202280">
                <a:tc>
                  <a:txBody>
                    <a:bodyPr/>
                    <a:lstStyle/>
                    <a:p>
                      <a:r>
                        <a:rPr lang="en-US" dirty="0"/>
                        <a:t>CIFAR-10 IMAGE CLASSIFICATION USING FEATURE ENSEMBLES</a:t>
                      </a:r>
                    </a:p>
                  </a:txBody>
                  <a:tcPr/>
                </a:tc>
                <a:tc>
                  <a:txBody>
                    <a:bodyPr/>
                    <a:lstStyle/>
                    <a:p>
                      <a:r>
                        <a:rPr lang="en-US" dirty="0"/>
                        <a:t>2020</a:t>
                      </a:r>
                    </a:p>
                  </a:txBody>
                  <a:tcPr/>
                </a:tc>
                <a:tc>
                  <a:txBody>
                    <a:bodyPr/>
                    <a:lstStyle/>
                    <a:p>
                      <a:endParaRPr lang="en-US"/>
                    </a:p>
                  </a:txBody>
                  <a:tcPr/>
                </a:tc>
                <a:tc>
                  <a:txBody>
                    <a:bodyPr/>
                    <a:lstStyle/>
                    <a:p>
                      <a:r>
                        <a:rPr lang="en-US" dirty="0"/>
                        <a:t>In final model, ensemble methods is consistent and unhelpful perspectives are reduced </a:t>
                      </a:r>
                    </a:p>
                    <a:p>
                      <a:r>
                        <a:rPr lang="en-US" dirty="0"/>
                        <a:t>CNN optimize convolution kernels which map image characteristics to lower dimensionality, allowing for improved memory management while maintaining relevant image </a:t>
                      </a:r>
                      <a:r>
                        <a:rPr lang="en-US" dirty="0" err="1"/>
                        <a:t>information.Author</a:t>
                      </a:r>
                      <a:r>
                        <a:rPr lang="en-US" dirty="0"/>
                        <a:t> developed and trained FCNN which receives pre-computed features from each image and assigns labels according to internal weights which minimize error across the training dataset.</a:t>
                      </a:r>
                    </a:p>
                    <a:p>
                      <a:r>
                        <a:rPr lang="en-US" dirty="0"/>
                        <a:t>VGG16 initialized with ImageNet weights was trained on the augmented CIFAR-10 training set to optimize network weights.</a:t>
                      </a:r>
                    </a:p>
                  </a:txBody>
                  <a:tcPr/>
                </a:tc>
                <a:tc>
                  <a:txBody>
                    <a:bodyPr/>
                    <a:lstStyle/>
                    <a:p>
                      <a:r>
                        <a:rPr lang="en-US" dirty="0"/>
                        <a:t>In general, the inclusion of multiple features sets resulted in improved classification accuracy, and failure in situations which made it difficult for humans to classify as well</a:t>
                      </a:r>
                    </a:p>
                    <a:p>
                      <a:endParaRPr lang="en-US" dirty="0"/>
                    </a:p>
                  </a:txBody>
                  <a:tcPr/>
                </a:tc>
                <a:extLst>
                  <a:ext uri="{0D108BD9-81ED-4DB2-BD59-A6C34878D82A}">
                    <a16:rowId xmlns:a16="http://schemas.microsoft.com/office/drawing/2014/main" val="847681876"/>
                  </a:ext>
                </a:extLst>
              </a:tr>
              <a:tr h="0">
                <a:tc>
                  <a:txBody>
                    <a:bodyPr/>
                    <a:lstStyle/>
                    <a:p>
                      <a:r>
                        <a:rPr lang="en-US" dirty="0"/>
                        <a:t>Visualizing and Comparing </a:t>
                      </a:r>
                      <a:r>
                        <a:rPr lang="en-US" dirty="0" err="1"/>
                        <a:t>AlexNet</a:t>
                      </a:r>
                      <a:r>
                        <a:rPr lang="en-US" dirty="0"/>
                        <a:t> and VGG using Deconvolutional Layers</a:t>
                      </a:r>
                    </a:p>
                  </a:txBody>
                  <a:tcPr/>
                </a:tc>
                <a:tc>
                  <a:txBody>
                    <a:bodyPr/>
                    <a:lstStyle/>
                    <a:p>
                      <a:r>
                        <a:rPr lang="en-US" dirty="0"/>
                        <a:t>2016</a:t>
                      </a:r>
                    </a:p>
                  </a:txBody>
                  <a:tcPr/>
                </a:tc>
                <a:tc>
                  <a:txBody>
                    <a:bodyPr/>
                    <a:lstStyle/>
                    <a:p>
                      <a:endParaRPr lang="en-US" dirty="0"/>
                    </a:p>
                  </a:txBody>
                  <a:tcPr/>
                </a:tc>
                <a:tc>
                  <a:txBody>
                    <a:bodyPr/>
                    <a:lstStyle/>
                    <a:p>
                      <a:r>
                        <a:rPr lang="en-US" dirty="0"/>
                        <a:t>deeper CNN is better at extracting the discriminant information, which improves the prediction performance.</a:t>
                      </a:r>
                    </a:p>
                    <a:p>
                      <a:r>
                        <a:rPr lang="en-US" dirty="0"/>
                        <a:t>The visualizations of representation spaces constructed from different layers demonstrate the ability of CNN in sorting patterns gradually from low level to high level and show CNN’s ability in gradually extracting discriminant information.</a:t>
                      </a:r>
                    </a:p>
                    <a:p>
                      <a:endParaRPr lang="en-US" dirty="0"/>
                    </a:p>
                  </a:txBody>
                  <a:tcPr/>
                </a:tc>
                <a:tc>
                  <a:txBody>
                    <a:bodyPr/>
                    <a:lstStyle/>
                    <a:p>
                      <a:r>
                        <a:rPr lang="en-US" dirty="0"/>
                        <a:t>The high layers of VGG-16 are with higher sparsity than </a:t>
                      </a:r>
                      <a:r>
                        <a:rPr lang="en-US" dirty="0" err="1"/>
                        <a:t>AlexNet</a:t>
                      </a:r>
                      <a:r>
                        <a:rPr lang="en-US" dirty="0"/>
                        <a:t>, which also demonstrates VGG-16 is with better representation ability and removing unrelated information.VGG-16, </a:t>
                      </a:r>
                      <a:r>
                        <a:rPr lang="en-US" dirty="0" err="1"/>
                        <a:t>AlexNet</a:t>
                      </a:r>
                      <a:r>
                        <a:rPr lang="en-US" dirty="0"/>
                        <a:t> retains more unrelated background information in last convolutional layer, which often disturbs the final prediction.</a:t>
                      </a:r>
                    </a:p>
                  </a:txBody>
                  <a:tcPr/>
                </a:tc>
                <a:extLst>
                  <a:ext uri="{0D108BD9-81ED-4DB2-BD59-A6C34878D82A}">
                    <a16:rowId xmlns:a16="http://schemas.microsoft.com/office/drawing/2014/main" val="1763260453"/>
                  </a:ext>
                </a:extLst>
              </a:tr>
            </a:tbl>
          </a:graphicData>
        </a:graphic>
      </p:graphicFrame>
      <p:sp>
        <p:nvSpPr>
          <p:cNvPr id="3" name="Google Shape;189;p43">
            <a:extLst>
              <a:ext uri="{FF2B5EF4-FFF2-40B4-BE49-F238E27FC236}">
                <a16:creationId xmlns:a16="http://schemas.microsoft.com/office/drawing/2014/main" id="{B9164B09-5C28-2947-9532-D6DDA0EA4B41}"/>
              </a:ext>
            </a:extLst>
          </p:cNvPr>
          <p:cNvSpPr/>
          <p:nvPr/>
        </p:nvSpPr>
        <p:spPr>
          <a:xfrm>
            <a:off x="243840" y="421396"/>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1633"/>
              </a:solidFill>
              <a:effectLst/>
              <a:uLnTx/>
              <a:uFillTx/>
              <a:latin typeface="Arial"/>
              <a:ea typeface="Arial"/>
              <a:cs typeface="Arial"/>
              <a:sym typeface="Arial"/>
            </a:endParaRPr>
          </a:p>
        </p:txBody>
      </p:sp>
      <p:sp>
        <p:nvSpPr>
          <p:cNvPr id="4" name="Google Shape;191;p43">
            <a:extLst>
              <a:ext uri="{FF2B5EF4-FFF2-40B4-BE49-F238E27FC236}">
                <a16:creationId xmlns:a16="http://schemas.microsoft.com/office/drawing/2014/main" id="{4F1929F0-C172-CE82-79B7-9675EF0A47E4}"/>
              </a:ext>
            </a:extLst>
          </p:cNvPr>
          <p:cNvSpPr txBox="1"/>
          <p:nvPr/>
        </p:nvSpPr>
        <p:spPr>
          <a:xfrm>
            <a:off x="243840" y="5491"/>
            <a:ext cx="6477000" cy="461624"/>
          </a:xfrm>
          <a:prstGeom prst="rect">
            <a:avLst/>
          </a:prstGeom>
          <a:noFill/>
          <a:ln>
            <a:noFill/>
          </a:ln>
        </p:spPr>
        <p:txBody>
          <a:bodyPr spcFirstLastPara="1" wrap="square" lIns="91425" tIns="45700" rIns="91425" bIns="45700" anchor="t" anchorCtr="0">
            <a:spAutoFit/>
          </a:bodyPr>
          <a:lstStyle/>
          <a:p>
            <a:pPr marL="342891" marR="0" lvl="0" indent="-342891"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FFAB40"/>
                </a:solidFill>
                <a:effectLst/>
                <a:uLnTx/>
                <a:uFillTx/>
                <a:latin typeface="Calibri"/>
                <a:ea typeface="Calibri"/>
                <a:cs typeface="Calibri"/>
                <a:sym typeface="Calibri"/>
              </a:rPr>
              <a:t>LITERATURE SURVEY : 2</a:t>
            </a:r>
            <a:endParaRPr kumimoji="0" lang="en-US" sz="1400" b="1" i="0" u="none" strike="noStrike" kern="0" cap="none" spc="0" normalizeH="0" baseline="0" noProof="0" dirty="0">
              <a:ln>
                <a:noFill/>
              </a:ln>
              <a:solidFill>
                <a:srgbClr val="FFAB40"/>
              </a:solidFill>
              <a:effectLst/>
              <a:uLnTx/>
              <a:uFillTx/>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0A9AA6D0-6324-E617-EF60-E45900F4CEC4}"/>
              </a:ext>
            </a:extLst>
          </p:cNvPr>
          <p:cNvGraphicFramePr>
            <a:graphicFrameLocks noGrp="1"/>
          </p:cNvGraphicFramePr>
          <p:nvPr/>
        </p:nvGraphicFramePr>
        <p:xfrm>
          <a:off x="60960" y="1597152"/>
          <a:ext cx="12131040" cy="5100535"/>
        </p:xfrm>
        <a:graphic>
          <a:graphicData uri="http://schemas.openxmlformats.org/drawingml/2006/table">
            <a:tbl>
              <a:tblPr firstRow="1" bandRow="1">
                <a:tableStyleId>{5C22544A-7EE6-4342-B048-85BDC9FD1C3A}</a:tableStyleId>
              </a:tblPr>
              <a:tblGrid>
                <a:gridCol w="2255520">
                  <a:extLst>
                    <a:ext uri="{9D8B030D-6E8A-4147-A177-3AD203B41FA5}">
                      <a16:colId xmlns:a16="http://schemas.microsoft.com/office/drawing/2014/main" val="761410743"/>
                    </a:ext>
                  </a:extLst>
                </a:gridCol>
                <a:gridCol w="1121664">
                  <a:extLst>
                    <a:ext uri="{9D8B030D-6E8A-4147-A177-3AD203B41FA5}">
                      <a16:colId xmlns:a16="http://schemas.microsoft.com/office/drawing/2014/main" val="1836990424"/>
                    </a:ext>
                  </a:extLst>
                </a:gridCol>
                <a:gridCol w="950976">
                  <a:extLst>
                    <a:ext uri="{9D8B030D-6E8A-4147-A177-3AD203B41FA5}">
                      <a16:colId xmlns:a16="http://schemas.microsoft.com/office/drawing/2014/main" val="3348470205"/>
                    </a:ext>
                  </a:extLst>
                </a:gridCol>
                <a:gridCol w="5084064">
                  <a:extLst>
                    <a:ext uri="{9D8B030D-6E8A-4147-A177-3AD203B41FA5}">
                      <a16:colId xmlns:a16="http://schemas.microsoft.com/office/drawing/2014/main" val="3328023646"/>
                    </a:ext>
                  </a:extLst>
                </a:gridCol>
                <a:gridCol w="2718816">
                  <a:extLst>
                    <a:ext uri="{9D8B030D-6E8A-4147-A177-3AD203B41FA5}">
                      <a16:colId xmlns:a16="http://schemas.microsoft.com/office/drawing/2014/main" val="3545878812"/>
                    </a:ext>
                  </a:extLst>
                </a:gridCol>
              </a:tblGrid>
              <a:tr h="5100535">
                <a:tc>
                  <a:txBody>
                    <a:bodyPr/>
                    <a:lstStyle/>
                    <a:p>
                      <a:r>
                        <a:rPr lang="en-US" b="0" dirty="0">
                          <a:solidFill>
                            <a:schemeClr val="tx1"/>
                          </a:solidFill>
                        </a:rPr>
                        <a:t>Image Classification for Dogs and Cats.</a:t>
                      </a:r>
                    </a:p>
                  </a:txBody>
                  <a:tcPr>
                    <a:solidFill>
                      <a:schemeClr val="accent4">
                        <a:lumMod val="40000"/>
                        <a:lumOff val="60000"/>
                      </a:schemeClr>
                    </a:solidFill>
                  </a:tcPr>
                </a:tc>
                <a:tc>
                  <a:txBody>
                    <a:bodyPr/>
                    <a:lstStyle/>
                    <a:p>
                      <a:endParaRPr lang="en-US" b="0" dirty="0">
                        <a:solidFill>
                          <a:schemeClr val="tx1"/>
                        </a:solidFill>
                      </a:endParaRPr>
                    </a:p>
                  </a:txBody>
                  <a:tcPr>
                    <a:solidFill>
                      <a:schemeClr val="accent4">
                        <a:lumMod val="40000"/>
                        <a:lumOff val="60000"/>
                      </a:schemeClr>
                    </a:solidFill>
                  </a:tcPr>
                </a:tc>
                <a:tc>
                  <a:txBody>
                    <a:bodyPr/>
                    <a:lstStyle/>
                    <a:p>
                      <a:endParaRPr lang="en-US" b="0" dirty="0">
                        <a:solidFill>
                          <a:schemeClr val="tx1"/>
                        </a:solidFill>
                      </a:endParaRPr>
                    </a:p>
                  </a:txBody>
                  <a:tcPr>
                    <a:solidFill>
                      <a:schemeClr val="accent4">
                        <a:lumMod val="40000"/>
                        <a:lumOff val="60000"/>
                      </a:schemeClr>
                    </a:solidFill>
                  </a:tcPr>
                </a:tc>
                <a:tc>
                  <a:txBody>
                    <a:bodyPr/>
                    <a:lstStyle/>
                    <a:p>
                      <a:r>
                        <a:rPr lang="en-US" b="0" dirty="0">
                          <a:solidFill>
                            <a:schemeClr val="tx1"/>
                          </a:solidFill>
                        </a:rPr>
                        <a:t>The authors finally achieved the best accuracy 94.00% from an SVM classifier (with RBF kernel and C = 10000) than human crafted feature model</a:t>
                      </a:r>
                    </a:p>
                  </a:txBody>
                  <a:tcPr>
                    <a:solidFill>
                      <a:schemeClr val="accent4">
                        <a:lumMod val="40000"/>
                        <a:lumOff val="60000"/>
                      </a:schemeClr>
                    </a:solidFill>
                  </a:tcPr>
                </a:tc>
                <a:tc>
                  <a:txBody>
                    <a:bodyPr/>
                    <a:lstStyle/>
                    <a:p>
                      <a:r>
                        <a:rPr lang="en-US" b="0" dirty="0">
                          <a:solidFill>
                            <a:schemeClr val="tx1"/>
                          </a:solidFill>
                        </a:rPr>
                        <a:t>We have two model here</a:t>
                      </a:r>
                    </a:p>
                    <a:p>
                      <a:r>
                        <a:rPr lang="en-US" b="0" dirty="0">
                          <a:solidFill>
                            <a:schemeClr val="tx1"/>
                          </a:solidFill>
                        </a:rPr>
                        <a:t>human crafted feature</a:t>
                      </a:r>
                    </a:p>
                    <a:p>
                      <a:r>
                        <a:rPr lang="en-US" b="0" dirty="0">
                          <a:solidFill>
                            <a:schemeClr val="tx1"/>
                          </a:solidFill>
                        </a:rPr>
                        <a:t>	accuracy = 67.60% when </a:t>
                      </a:r>
                      <a:r>
                        <a:rPr lang="en-US" b="0" dirty="0" err="1">
                          <a:solidFill>
                            <a:schemeClr val="tx1"/>
                          </a:solidFill>
                        </a:rPr>
                        <a:t>hsv</a:t>
                      </a:r>
                      <a:r>
                        <a:rPr lang="en-US" b="0" dirty="0">
                          <a:solidFill>
                            <a:schemeClr val="tx1"/>
                          </a:solidFill>
                        </a:rPr>
                        <a:t> feature added increase to 71.47%</a:t>
                      </a:r>
                    </a:p>
                    <a:p>
                      <a:r>
                        <a:rPr lang="en-US" b="0" dirty="0">
                          <a:solidFill>
                            <a:schemeClr val="tx1"/>
                          </a:solidFill>
                        </a:rPr>
                        <a:t>The most possible one is that the Dense-SIFT and color features of dogs and cats are quite similar. Extract more distinctive features, use PCA to reduce dimension or try Deep Neural Network to extract features of images. </a:t>
                      </a:r>
                    </a:p>
                  </a:txBody>
                  <a:tcPr>
                    <a:solidFill>
                      <a:schemeClr val="accent4">
                        <a:lumMod val="40000"/>
                        <a:lumOff val="60000"/>
                      </a:schemeClr>
                    </a:solidFill>
                  </a:tcPr>
                </a:tc>
                <a:extLst>
                  <a:ext uri="{0D108BD9-81ED-4DB2-BD59-A6C34878D82A}">
                    <a16:rowId xmlns:a16="http://schemas.microsoft.com/office/drawing/2014/main" val="3902973676"/>
                  </a:ext>
                </a:extLst>
              </a:tr>
            </a:tbl>
          </a:graphicData>
        </a:graphic>
      </p:graphicFrame>
    </p:spTree>
    <p:extLst>
      <p:ext uri="{BB962C8B-B14F-4D97-AF65-F5344CB8AC3E}">
        <p14:creationId xmlns:p14="http://schemas.microsoft.com/office/powerpoint/2010/main" val="256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2383</Words>
  <Application>Microsoft Office PowerPoint</Application>
  <PresentationFormat>Widescreen</PresentationFormat>
  <Paragraphs>186</Paragraphs>
  <Slides>14</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vt:i4>
      </vt:variant>
    </vt:vector>
  </HeadingPairs>
  <TitlesOfParts>
    <vt:vector size="28" baseType="lpstr">
      <vt:lpstr>Arial</vt:lpstr>
      <vt:lpstr>Arial Black</vt:lpstr>
      <vt:lpstr>Calibri</vt:lpstr>
      <vt:lpstr>Calibri Light</vt:lpstr>
      <vt:lpstr>inherit</vt:lpstr>
      <vt:lpstr>MathJax_Main</vt:lpstr>
      <vt:lpstr>Montserrat</vt:lpstr>
      <vt:lpstr>Montserrat ExtraBold</vt:lpstr>
      <vt:lpstr>Montserrat Medium</vt:lpstr>
      <vt:lpstr>Roboto</vt:lpstr>
      <vt:lpstr>Times New Roman</vt:lpstr>
      <vt:lpstr>Office Theme</vt:lpstr>
      <vt:lpstr>Futuristic Background by Slidesgo</vt:lpstr>
      <vt:lpstr>1_Futuristic Background by Slidesgo</vt:lpstr>
      <vt:lpstr>CAT V/S DOG IMAGE CLASSIFICATION USING CNN, VGG-16 AND VGG-19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 V/S DOG IMAGE CLASSIFICATION USING CNN, VGG-16 AND VGG-19</dc:title>
  <dc:creator>S M SUTHARSAN RAJ</dc:creator>
  <cp:lastModifiedBy>S M SUTHARSAN RAJ</cp:lastModifiedBy>
  <cp:revision>7</cp:revision>
  <dcterms:created xsi:type="dcterms:W3CDTF">2022-12-31T14:16:02Z</dcterms:created>
  <dcterms:modified xsi:type="dcterms:W3CDTF">2022-12-31T15:40:51Z</dcterms:modified>
</cp:coreProperties>
</file>